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76" r:id="rId6"/>
    <p:sldId id="275" r:id="rId7"/>
    <p:sldId id="273" r:id="rId8"/>
    <p:sldId id="274" r:id="rId9"/>
    <p:sldId id="260" r:id="rId10"/>
    <p:sldId id="261" r:id="rId11"/>
    <p:sldId id="262" r:id="rId12"/>
    <p:sldId id="263" r:id="rId13"/>
    <p:sldId id="267" r:id="rId14"/>
    <p:sldId id="270" r:id="rId15"/>
    <p:sldId id="271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26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FDDB-3650-46BA-BEF5-81F877243803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16F-9FD0-4059-B925-8A4D6369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7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FDDB-3650-46BA-BEF5-81F877243803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16F-9FD0-4059-B925-8A4D6369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0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FDDB-3650-46BA-BEF5-81F877243803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16F-9FD0-4059-B925-8A4D6369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5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FDDB-3650-46BA-BEF5-81F877243803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16F-9FD0-4059-B925-8A4D6369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3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FDDB-3650-46BA-BEF5-81F877243803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16F-9FD0-4059-B925-8A4D6369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5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FDDB-3650-46BA-BEF5-81F877243803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16F-9FD0-4059-B925-8A4D6369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9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FDDB-3650-46BA-BEF5-81F877243803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16F-9FD0-4059-B925-8A4D6369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6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FDDB-3650-46BA-BEF5-81F877243803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16F-9FD0-4059-B925-8A4D6369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1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FDDB-3650-46BA-BEF5-81F877243803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16F-9FD0-4059-B925-8A4D6369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3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FDDB-3650-46BA-BEF5-81F877243803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16F-9FD0-4059-B925-8A4D6369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2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FDDB-3650-46BA-BEF5-81F877243803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16F-9FD0-4059-B925-8A4D6369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3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0FDDB-3650-46BA-BEF5-81F877243803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3D16F-9FD0-4059-B925-8A4D6369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9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3810" y="2960716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sr-Latn-RS" sz="4200"/>
              <a:t>Ravnoteža tržišta</a:t>
            </a:r>
            <a:br>
              <a:rPr lang="sr-Latn-RS" sz="4200"/>
            </a:br>
            <a:r>
              <a:rPr lang="sr-Latn-RS" sz="4200"/>
              <a:t>i oblici državne intervencije</a:t>
            </a:r>
            <a:endParaRPr lang="en-US" sz="4200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rket Equilibr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492" y="700823"/>
            <a:ext cx="5536001" cy="53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32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074" name="Picture 2" descr="Market Equilibrium Stock Illustrations – 898 Market Equilibrium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075"/>
          <a:stretch/>
        </p:blipFill>
        <p:spPr bwMode="auto">
          <a:xfrm>
            <a:off x="20" y="10"/>
            <a:ext cx="994706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3083" name="Freeform: Shape 308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3085" name="Freeform: Shape 308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19" y="1323474"/>
            <a:ext cx="3633747" cy="40993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FF0000"/>
                </a:solidFill>
              </a:rPr>
              <a:t>PRAVNI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PROPISI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sr-Latn-RS" sz="2000" dirty="0">
                <a:solidFill>
                  <a:srgbClr val="FF0000"/>
                </a:solidFill>
              </a:rPr>
              <a:t>– moraju obezbediti stabilnost i smanjiti rizik, a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FF0000"/>
                </a:solidFill>
              </a:rPr>
              <a:t>Neefikasna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pravila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sr-Latn-RS" sz="2000" dirty="0">
                <a:solidFill>
                  <a:srgbClr val="FF0000"/>
                </a:solidFill>
              </a:rPr>
              <a:t>se zamenjuju </a:t>
            </a:r>
            <a:r>
              <a:rPr lang="en-US" sz="2000" dirty="0" err="1">
                <a:solidFill>
                  <a:srgbClr val="FF0000"/>
                </a:solidFill>
              </a:rPr>
              <a:t>efikasnijim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Latn-RS" sz="2000" dirty="0">
              <a:solidFill>
                <a:srgbClr val="FF0000"/>
              </a:solidFill>
            </a:endParaRPr>
          </a:p>
          <a:p>
            <a:r>
              <a:rPr lang="sr-Latn-RS" sz="2000" dirty="0">
                <a:solidFill>
                  <a:srgbClr val="FF0000"/>
                </a:solidFill>
              </a:rPr>
              <a:t>r</a:t>
            </a:r>
            <a:r>
              <a:rPr lang="en-US" sz="2000" dirty="0" err="1">
                <a:solidFill>
                  <a:srgbClr val="FF0000"/>
                </a:solidFill>
              </a:rPr>
              <a:t>egulisanje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ekonomskog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sistema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zakonima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drugim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aktima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sr-Latn-RS" sz="2000" dirty="0">
              <a:solidFill>
                <a:srgbClr val="FF0000"/>
              </a:solidFill>
            </a:endParaRPr>
          </a:p>
          <a:p>
            <a:r>
              <a:rPr lang="sr-Latn-RS" sz="2000" dirty="0">
                <a:solidFill>
                  <a:srgbClr val="FF0000"/>
                </a:solidFill>
              </a:rPr>
              <a:t>p</a:t>
            </a:r>
            <a:r>
              <a:rPr lang="en-US" sz="2000" dirty="0" err="1">
                <a:solidFill>
                  <a:srgbClr val="FF0000"/>
                </a:solidFill>
              </a:rPr>
              <a:t>ravila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ponašanja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privrednih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subjekata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sr-Latn-R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61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353" y="568960"/>
            <a:ext cx="5423648" cy="6791064"/>
          </a:xfrm>
        </p:spPr>
        <p:txBody>
          <a:bodyPr>
            <a:noAutofit/>
          </a:bodyPr>
          <a:lstStyle/>
          <a:p>
            <a:pPr algn="just"/>
            <a:r>
              <a:rPr lang="sr-Latn-RS" sz="2200" dirty="0"/>
              <a:t>U svim zemljama država reguliše ekonomske procese pomoću </a:t>
            </a:r>
            <a:r>
              <a:rPr lang="sr-Latn-RS" sz="2200" b="1" i="1" dirty="0"/>
              <a:t>netržišnih pravila i principa.</a:t>
            </a:r>
          </a:p>
          <a:p>
            <a:pPr algn="just"/>
            <a:r>
              <a:rPr lang="sr-Latn-RS" sz="2200" dirty="0"/>
              <a:t>Sadržaj </a:t>
            </a:r>
            <a:r>
              <a:rPr lang="sr-Latn-RS" sz="2200" b="1" u="sng" dirty="0"/>
              <a:t>državne intervencije u privrednim tokovima </a:t>
            </a:r>
            <a:r>
              <a:rPr lang="sr-Latn-RS" sz="2200" dirty="0"/>
              <a:t>se razlikuje ne samo između zemalja, već i unutar jedne zemlje, u zavinosti od mnogih ekonomskih i neeknomskih faktora.</a:t>
            </a:r>
          </a:p>
          <a:p>
            <a:pPr algn="just"/>
            <a:r>
              <a:rPr lang="sr-Latn-RS" sz="2200" dirty="0"/>
              <a:t>Osnovne funkcije države</a:t>
            </a:r>
          </a:p>
          <a:p>
            <a:pPr marL="457200" indent="-457200" algn="just">
              <a:buAutoNum type="arabicPeriod"/>
            </a:pPr>
            <a:r>
              <a:rPr lang="sr-Latn-RS" sz="2200" i="1" dirty="0"/>
              <a:t>Zaštita društva od nasilja</a:t>
            </a:r>
          </a:p>
          <a:p>
            <a:pPr marL="457200" indent="-457200" algn="just">
              <a:buAutoNum type="arabicPeriod"/>
            </a:pPr>
            <a:r>
              <a:rPr lang="sr-Latn-RS" sz="2200" i="1" dirty="0"/>
              <a:t>Zaštita svakog člana društva od nasilja i nepravde od strane drugog člana društva i zaštita svojine ugovora</a:t>
            </a:r>
          </a:p>
          <a:p>
            <a:pPr marL="457200" indent="-457200" algn="just">
              <a:buAutoNum type="arabicPeriod"/>
            </a:pPr>
            <a:r>
              <a:rPr lang="sr-Latn-RS" sz="2200" i="1" dirty="0"/>
              <a:t>Obezbeđenje dobara i usluga koje si u najvećoj meri od koristi za neko veliko društvo a koje su takvog karaktera da ne postoji pojedinačan interes dovoljan za njihovo podizanje i izdržavanje</a:t>
            </a:r>
            <a:endParaRPr lang="en-US" sz="2200" i="1" dirty="0"/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7D0B7289-120F-44DC-9769-2E096993B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158468AF-8ABA-4771-9770-C8C79C0E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098" name="Picture 2" descr="Kriptovalute i državna intervencija | PC Pr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8" r="39172"/>
          <a:stretch/>
        </p:blipFill>
        <p:spPr bwMode="auto">
          <a:xfrm>
            <a:off x="6986049" y="10"/>
            <a:ext cx="5205951" cy="6857990"/>
          </a:xfrm>
          <a:custGeom>
            <a:avLst/>
            <a:gdLst/>
            <a:ahLst/>
            <a:cxnLst/>
            <a:rect l="l" t="t" r="r" b="b"/>
            <a:pathLst>
              <a:path w="520595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5205951" y="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noFill/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Freeform: Shape 4108">
            <a:extLst>
              <a:ext uri="{FF2B5EF4-FFF2-40B4-BE49-F238E27FC236}">
                <a16:creationId xmlns:a16="http://schemas.microsoft.com/office/drawing/2014/main" id="{430FFA19-9577-4BA8-B103-A75613F3F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2680522" cy="6858000"/>
          </a:xfrm>
          <a:custGeom>
            <a:avLst/>
            <a:gdLst>
              <a:gd name="connsiteX0" fmla="*/ 1057499 w 2680522"/>
              <a:gd name="connsiteY0" fmla="*/ 0 h 6858000"/>
              <a:gd name="connsiteX1" fmla="*/ 879731 w 2680522"/>
              <a:gd name="connsiteY1" fmla="*/ 0 h 6858000"/>
              <a:gd name="connsiteX2" fmla="*/ 901855 w 2680522"/>
              <a:gd name="connsiteY2" fmla="*/ 14997 h 6858000"/>
              <a:gd name="connsiteX3" fmla="*/ 2502754 w 2680522"/>
              <a:gd name="connsiteY3" fmla="*/ 3621656 h 6858000"/>
              <a:gd name="connsiteX4" fmla="*/ 628404 w 2680522"/>
              <a:gd name="connsiteY4" fmla="*/ 6374814 h 6858000"/>
              <a:gd name="connsiteX5" fmla="*/ 111756 w 2680522"/>
              <a:gd name="connsiteY5" fmla="*/ 6780599 h 6858000"/>
              <a:gd name="connsiteX6" fmla="*/ 0 w 2680522"/>
              <a:gd name="connsiteY6" fmla="*/ 6858000 h 6858000"/>
              <a:gd name="connsiteX7" fmla="*/ 177768 w 2680522"/>
              <a:gd name="connsiteY7" fmla="*/ 6858000 h 6858000"/>
              <a:gd name="connsiteX8" fmla="*/ 289524 w 2680522"/>
              <a:gd name="connsiteY8" fmla="*/ 6780599 h 6858000"/>
              <a:gd name="connsiteX9" fmla="*/ 806172 w 2680522"/>
              <a:gd name="connsiteY9" fmla="*/ 6374814 h 6858000"/>
              <a:gd name="connsiteX10" fmla="*/ 2680522 w 2680522"/>
              <a:gd name="connsiteY10" fmla="*/ 3621656 h 6858000"/>
              <a:gd name="connsiteX11" fmla="*/ 1079623 w 2680522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0522" h="6858000">
                <a:moveTo>
                  <a:pt x="1057499" y="0"/>
                </a:moveTo>
                <a:lnTo>
                  <a:pt x="879731" y="0"/>
                </a:lnTo>
                <a:lnTo>
                  <a:pt x="901855" y="14997"/>
                </a:lnTo>
                <a:cubicBezTo>
                  <a:pt x="1929018" y="754641"/>
                  <a:pt x="2502754" y="2093192"/>
                  <a:pt x="2502754" y="3621656"/>
                </a:cubicBezTo>
                <a:cubicBezTo>
                  <a:pt x="2502754" y="4969131"/>
                  <a:pt x="1574029" y="5602839"/>
                  <a:pt x="628404" y="6374814"/>
                </a:cubicBezTo>
                <a:cubicBezTo>
                  <a:pt x="456201" y="6515397"/>
                  <a:pt x="285574" y="6653108"/>
                  <a:pt x="111756" y="6780599"/>
                </a:cubicBezTo>
                <a:lnTo>
                  <a:pt x="0" y="6858000"/>
                </a:lnTo>
                <a:lnTo>
                  <a:pt x="177768" y="6858000"/>
                </a:lnTo>
                <a:lnTo>
                  <a:pt x="289524" y="6780599"/>
                </a:lnTo>
                <a:cubicBezTo>
                  <a:pt x="463342" y="6653108"/>
                  <a:pt x="633969" y="6515397"/>
                  <a:pt x="806172" y="6374814"/>
                </a:cubicBezTo>
                <a:cubicBezTo>
                  <a:pt x="1751797" y="5602839"/>
                  <a:pt x="2680522" y="4969131"/>
                  <a:pt x="2680522" y="3621656"/>
                </a:cubicBezTo>
                <a:cubicBezTo>
                  <a:pt x="2680522" y="2093192"/>
                  <a:pt x="2106786" y="754641"/>
                  <a:pt x="1079623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651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236" y="738548"/>
            <a:ext cx="10515600" cy="4840909"/>
          </a:xfrm>
        </p:spPr>
        <p:txBody>
          <a:bodyPr>
            <a:normAutofit/>
          </a:bodyPr>
          <a:lstStyle/>
          <a:p>
            <a:pPr algn="just"/>
            <a:r>
              <a:rPr lang="sr-Latn-RS" sz="2200" b="1" dirty="0">
                <a:solidFill>
                  <a:srgbClr val="00B050"/>
                </a:solidFill>
              </a:rPr>
              <a:t>Moć države u ekonomiji se zasniva na moći politike – zahteva da se kroz političku praksu/akciju obuzdaju razne pomenute pojave u ekonomskim procesima</a:t>
            </a:r>
            <a:r>
              <a:rPr lang="sr-Latn-RS" sz="2200" dirty="0"/>
              <a:t>.</a:t>
            </a:r>
          </a:p>
          <a:p>
            <a:pPr algn="just"/>
            <a:r>
              <a:rPr lang="sr-Latn-RS" sz="2200" dirty="0"/>
              <a:t>EKONOMSKA POLITIKA VLADE</a:t>
            </a:r>
          </a:p>
          <a:p>
            <a:pPr algn="just"/>
            <a:r>
              <a:rPr lang="sr-Latn-RS" sz="2200" dirty="0"/>
              <a:t>U novije vreme – kriza, ratova, recesija, problema sa proizvodnjom, razvojem, nezaposlenošću..</a:t>
            </a:r>
            <a:r>
              <a:rPr lang="sr-Latn-RS" sz="2600" b="1" u="sng" dirty="0"/>
              <a:t>država postaje gotovo osnovni ekonomski akter</a:t>
            </a:r>
            <a:endParaRPr lang="en-US" sz="2600" b="1" u="sng" dirty="0"/>
          </a:p>
        </p:txBody>
      </p:sp>
      <p:sp>
        <p:nvSpPr>
          <p:cNvPr id="2" name="Rectangle 1"/>
          <p:cNvSpPr/>
          <p:nvPr/>
        </p:nvSpPr>
        <p:spPr>
          <a:xfrm>
            <a:off x="902358" y="2892347"/>
            <a:ext cx="713598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U </a:t>
            </a:r>
            <a:r>
              <a:rPr lang="en-US" sz="2000" dirty="0" err="1"/>
              <a:t>ekonomske</a:t>
            </a:r>
            <a:r>
              <a:rPr lang="en-US" sz="2000" dirty="0"/>
              <a:t> </a:t>
            </a:r>
            <a:r>
              <a:rPr lang="en-US" sz="2000" dirty="0" err="1"/>
              <a:t>funkcije</a:t>
            </a:r>
            <a:r>
              <a:rPr lang="en-US" sz="2000" dirty="0"/>
              <a:t> </a:t>
            </a:r>
            <a:r>
              <a:rPr lang="en-US" sz="2000" dirty="0" err="1"/>
              <a:t>države</a:t>
            </a:r>
            <a:r>
              <a:rPr lang="en-US" sz="2000" dirty="0"/>
              <a:t> </a:t>
            </a:r>
            <a:r>
              <a:rPr lang="en-US" sz="2000" dirty="0" err="1"/>
              <a:t>uglavnom</a:t>
            </a:r>
            <a:r>
              <a:rPr lang="en-US" sz="2000" dirty="0"/>
              <a:t> se </a:t>
            </a:r>
            <a:r>
              <a:rPr lang="en-US" sz="2000" dirty="0" err="1"/>
              <a:t>navode</a:t>
            </a:r>
            <a:r>
              <a:rPr lang="en-US" sz="2000" dirty="0"/>
              <a:t> </a:t>
            </a:r>
            <a:r>
              <a:rPr lang="en-US" sz="2000" dirty="0" err="1"/>
              <a:t>sledeće</a:t>
            </a:r>
            <a:r>
              <a:rPr lang="en-US" sz="2000" dirty="0"/>
              <a:t>: </a:t>
            </a:r>
            <a:endParaRPr lang="sr-Latn-R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Državno</a:t>
            </a:r>
            <a:r>
              <a:rPr lang="en-US" sz="2000" dirty="0"/>
              <a:t> </a:t>
            </a:r>
            <a:r>
              <a:rPr lang="en-US" sz="2000" dirty="0" err="1"/>
              <a:t>vlasništvo</a:t>
            </a:r>
            <a:r>
              <a:rPr lang="en-US" sz="2000" dirty="0"/>
              <a:t>, </a:t>
            </a:r>
            <a:endParaRPr lang="sr-Latn-R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Povećanje</a:t>
            </a:r>
            <a:r>
              <a:rPr lang="en-US" sz="2000" dirty="0"/>
              <a:t> </a:t>
            </a:r>
            <a:r>
              <a:rPr lang="en-US" sz="2000" dirty="0" err="1"/>
              <a:t>koncentracije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centralizacije</a:t>
            </a:r>
            <a:r>
              <a:rPr lang="en-US" sz="2000" dirty="0"/>
              <a:t> </a:t>
            </a:r>
            <a:r>
              <a:rPr lang="en-US" sz="2000" dirty="0" err="1"/>
              <a:t>kapitala</a:t>
            </a:r>
            <a:r>
              <a:rPr lang="en-US" sz="2000" dirty="0"/>
              <a:t>, </a:t>
            </a:r>
            <a:endParaRPr lang="sr-Latn-R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Državno</a:t>
            </a:r>
            <a:r>
              <a:rPr lang="en-US" sz="2000" dirty="0"/>
              <a:t> </a:t>
            </a:r>
            <a:r>
              <a:rPr lang="en-US" sz="2000" dirty="0" err="1"/>
              <a:t>regulisanje</a:t>
            </a:r>
            <a:r>
              <a:rPr lang="en-US" sz="2000" dirty="0"/>
              <a:t> </a:t>
            </a:r>
            <a:r>
              <a:rPr lang="en-US" sz="2000" dirty="0" err="1"/>
              <a:t>privrednog</a:t>
            </a:r>
            <a:r>
              <a:rPr lang="en-US" sz="2000" dirty="0"/>
              <a:t> </a:t>
            </a:r>
            <a:r>
              <a:rPr lang="en-US" sz="2000" dirty="0" err="1"/>
              <a:t>razvoja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cikličnog</a:t>
            </a:r>
            <a:r>
              <a:rPr lang="en-US" sz="2000" dirty="0"/>
              <a:t> </a:t>
            </a:r>
            <a:r>
              <a:rPr lang="en-US" sz="2000" dirty="0" err="1"/>
              <a:t>kretanja</a:t>
            </a:r>
            <a:r>
              <a:rPr lang="en-US" sz="2000" dirty="0"/>
              <a:t> </a:t>
            </a:r>
            <a:r>
              <a:rPr lang="en-US" sz="2000" dirty="0" err="1"/>
              <a:t>privrede</a:t>
            </a:r>
            <a:r>
              <a:rPr lang="en-US" sz="2000" dirty="0"/>
              <a:t>, </a:t>
            </a:r>
            <a:endParaRPr lang="sr-Latn-R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Budžetska</a:t>
            </a:r>
            <a:r>
              <a:rPr lang="en-US" sz="2000" dirty="0"/>
              <a:t> </a:t>
            </a:r>
            <a:r>
              <a:rPr lang="en-US" sz="2000" dirty="0" err="1"/>
              <a:t>politika</a:t>
            </a:r>
            <a:r>
              <a:rPr lang="en-US" sz="2000" dirty="0"/>
              <a:t>, </a:t>
            </a:r>
            <a:endParaRPr lang="sr-Latn-R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Poreski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, </a:t>
            </a:r>
            <a:endParaRPr lang="sr-Latn-R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Monetarna</a:t>
            </a:r>
            <a:r>
              <a:rPr lang="en-US" sz="2000" dirty="0"/>
              <a:t> </a:t>
            </a:r>
            <a:r>
              <a:rPr lang="en-US" sz="2000" dirty="0" err="1"/>
              <a:t>politika</a:t>
            </a:r>
            <a:r>
              <a:rPr lang="en-US" sz="2000" dirty="0"/>
              <a:t>, </a:t>
            </a:r>
            <a:endParaRPr lang="sr-Latn-R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Državno</a:t>
            </a:r>
            <a:r>
              <a:rPr lang="en-US" sz="2000" dirty="0"/>
              <a:t> </a:t>
            </a:r>
            <a:r>
              <a:rPr lang="en-US" sz="2000" dirty="0" err="1"/>
              <a:t>regulisanje</a:t>
            </a:r>
            <a:r>
              <a:rPr lang="en-US" sz="2000" dirty="0"/>
              <a:t> </a:t>
            </a:r>
            <a:r>
              <a:rPr lang="en-US" sz="2000" dirty="0" err="1"/>
              <a:t>tržišta</a:t>
            </a:r>
            <a:r>
              <a:rPr lang="en-US" sz="2000" dirty="0"/>
              <a:t>, </a:t>
            </a:r>
            <a:endParaRPr lang="sr-Latn-R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Državno</a:t>
            </a:r>
            <a:r>
              <a:rPr lang="en-US" sz="2000" dirty="0"/>
              <a:t> </a:t>
            </a:r>
            <a:r>
              <a:rPr lang="en-US" sz="2000" dirty="0" err="1"/>
              <a:t>planiranje</a:t>
            </a:r>
            <a:r>
              <a:rPr lang="en-US" sz="2000" dirty="0"/>
              <a:t>, </a:t>
            </a:r>
            <a:endParaRPr lang="sr-Latn-R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Državno</a:t>
            </a:r>
            <a:r>
              <a:rPr lang="en-US" sz="2000" dirty="0"/>
              <a:t> </a:t>
            </a:r>
            <a:r>
              <a:rPr lang="en-US" sz="2000" dirty="0" err="1"/>
              <a:t>sporazumevanje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sindikatom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poslodavcima</a:t>
            </a:r>
            <a:r>
              <a:rPr lang="en-US" sz="2000" dirty="0"/>
              <a:t>.</a:t>
            </a:r>
          </a:p>
        </p:txBody>
      </p:sp>
      <p:pic>
        <p:nvPicPr>
          <p:cNvPr id="2050" name="Picture 2" descr="How the condition of equilibrium in the market arrives? - My Library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323" y="3767485"/>
            <a:ext cx="5538094" cy="2769047"/>
          </a:xfrm>
          <a:prstGeom prst="rect">
            <a:avLst/>
          </a:prstGeom>
          <a:noFill/>
          <a:effectLst>
            <a:softEdge rad="63500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386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678" y="620815"/>
            <a:ext cx="10758589" cy="26561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 err="1"/>
              <a:t>Stalni</a:t>
            </a:r>
            <a:r>
              <a:rPr lang="en-US" sz="2200" dirty="0"/>
              <a:t> </a:t>
            </a:r>
            <a:r>
              <a:rPr lang="en-US" sz="2200" dirty="0" err="1"/>
              <a:t>rast</a:t>
            </a:r>
            <a:r>
              <a:rPr lang="en-US" sz="2200" dirty="0"/>
              <a:t> </a:t>
            </a:r>
            <a:r>
              <a:rPr lang="en-US" sz="2200" dirty="0" err="1"/>
              <a:t>državne</a:t>
            </a:r>
            <a:r>
              <a:rPr lang="en-US" sz="2200" dirty="0"/>
              <a:t> </a:t>
            </a:r>
            <a:r>
              <a:rPr lang="en-US" sz="2200" dirty="0" err="1"/>
              <a:t>intervencije</a:t>
            </a:r>
            <a:r>
              <a:rPr lang="en-US" sz="2200" dirty="0"/>
              <a:t> </a:t>
            </a:r>
            <a:r>
              <a:rPr lang="en-US" sz="2200" dirty="0" err="1"/>
              <a:t>najvećim</a:t>
            </a:r>
            <a:r>
              <a:rPr lang="en-US" sz="2200" dirty="0"/>
              <a:t> </a:t>
            </a:r>
            <a:r>
              <a:rPr lang="en-US" sz="2200" dirty="0" err="1"/>
              <a:t>delom</a:t>
            </a:r>
            <a:r>
              <a:rPr lang="en-US" sz="2200" dirty="0"/>
              <a:t> se </a:t>
            </a:r>
            <a:r>
              <a:rPr lang="en-US" sz="2200" dirty="0" err="1"/>
              <a:t>ostvaruje</a:t>
            </a:r>
            <a:r>
              <a:rPr lang="en-US" sz="2200" dirty="0"/>
              <a:t> </a:t>
            </a:r>
            <a:r>
              <a:rPr lang="en-US" sz="2200" dirty="0" err="1"/>
              <a:t>kroz</a:t>
            </a:r>
            <a:r>
              <a:rPr lang="en-US" sz="2200" dirty="0"/>
              <a:t> </a:t>
            </a:r>
            <a:r>
              <a:rPr lang="en-US" sz="2200" dirty="0" err="1"/>
              <a:t>rast</a:t>
            </a:r>
            <a:r>
              <a:rPr lang="en-US" sz="2200" dirty="0"/>
              <a:t> </a:t>
            </a:r>
            <a:r>
              <a:rPr lang="en-US" sz="2200" dirty="0" err="1"/>
              <a:t>javnog</a:t>
            </a:r>
            <a:r>
              <a:rPr lang="en-US" sz="2200" dirty="0"/>
              <a:t> </a:t>
            </a:r>
            <a:r>
              <a:rPr lang="en-US" sz="2200" dirty="0" err="1"/>
              <a:t>duga</a:t>
            </a:r>
            <a:r>
              <a:rPr lang="en-US" sz="2200" dirty="0"/>
              <a:t>, </a:t>
            </a:r>
            <a:r>
              <a:rPr lang="en-US" sz="2200" dirty="0" err="1"/>
              <a:t>subvencijama</a:t>
            </a:r>
            <a:r>
              <a:rPr lang="en-US" sz="2200" dirty="0"/>
              <a:t>, </a:t>
            </a:r>
            <a:r>
              <a:rPr lang="en-US" sz="2200" dirty="0" err="1"/>
              <a:t>vojnim</a:t>
            </a:r>
            <a:r>
              <a:rPr lang="en-US" sz="2200" dirty="0"/>
              <a:t> </a:t>
            </a:r>
            <a:r>
              <a:rPr lang="en-US" sz="2200" dirty="0" err="1"/>
              <a:t>narudžbinama</a:t>
            </a:r>
            <a:r>
              <a:rPr lang="en-US" sz="2200" dirty="0"/>
              <a:t>, </a:t>
            </a:r>
            <a:r>
              <a:rPr lang="en-US" sz="2200" dirty="0" err="1"/>
              <a:t>nacionalizacijom</a:t>
            </a:r>
            <a:r>
              <a:rPr lang="en-US" sz="2200" dirty="0"/>
              <a:t>, </a:t>
            </a:r>
            <a:r>
              <a:rPr lang="en-US" sz="2200" dirty="0" err="1"/>
              <a:t>održavanjem</a:t>
            </a:r>
            <a:r>
              <a:rPr lang="en-US" sz="2200" dirty="0"/>
              <a:t> „</a:t>
            </a:r>
            <a:r>
              <a:rPr lang="en-US" sz="2200" dirty="0" err="1"/>
              <a:t>nerentabilnih</a:t>
            </a:r>
            <a:r>
              <a:rPr lang="en-US" sz="2200" dirty="0"/>
              <a:t> </a:t>
            </a:r>
            <a:r>
              <a:rPr lang="en-US" sz="2200" dirty="0" err="1"/>
              <a:t>segmenata</a:t>
            </a:r>
            <a:r>
              <a:rPr lang="en-US" sz="2200" dirty="0"/>
              <a:t>“ </a:t>
            </a:r>
            <a:r>
              <a:rPr lang="en-US" sz="2200" dirty="0" err="1"/>
              <a:t>sistema</a:t>
            </a:r>
            <a:r>
              <a:rPr lang="en-US" sz="2200" dirty="0"/>
              <a:t> u </a:t>
            </a:r>
            <a:r>
              <a:rPr lang="en-US" sz="2200" dirty="0" err="1"/>
              <a:t>podržavanju</a:t>
            </a:r>
            <a:r>
              <a:rPr lang="en-US" sz="2200" dirty="0"/>
              <a:t> </a:t>
            </a:r>
            <a:r>
              <a:rPr lang="en-US" sz="2200" dirty="0" err="1"/>
              <a:t>profita</a:t>
            </a:r>
            <a:r>
              <a:rPr lang="en-US" sz="2200" dirty="0"/>
              <a:t>, </a:t>
            </a:r>
            <a:r>
              <a:rPr lang="en-US" sz="2200" dirty="0" err="1"/>
              <a:t>kao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nizom</a:t>
            </a:r>
            <a:r>
              <a:rPr lang="en-US" sz="2200" dirty="0"/>
              <a:t> </a:t>
            </a:r>
            <a:r>
              <a:rPr lang="en-US" sz="2200" dirty="0" err="1"/>
              <a:t>drugih</a:t>
            </a:r>
            <a:r>
              <a:rPr lang="en-US" sz="2200" dirty="0"/>
              <a:t> </a:t>
            </a:r>
            <a:r>
              <a:rPr lang="en-US" sz="2200" dirty="0" err="1"/>
              <a:t>monetarnih</a:t>
            </a:r>
            <a:r>
              <a:rPr lang="en-US" sz="2200" dirty="0"/>
              <a:t>, </a:t>
            </a:r>
            <a:r>
              <a:rPr lang="en-US" sz="2200" dirty="0" err="1"/>
              <a:t>fiskalnih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ekonomskih</a:t>
            </a:r>
            <a:r>
              <a:rPr lang="en-US" sz="2200" dirty="0"/>
              <a:t> </a:t>
            </a:r>
            <a:r>
              <a:rPr lang="en-US" sz="2200" dirty="0" err="1"/>
              <a:t>mera</a:t>
            </a:r>
            <a:r>
              <a:rPr lang="en-US" sz="2200" dirty="0"/>
              <a:t>. </a:t>
            </a:r>
            <a:endParaRPr lang="sr-Latn-RS" sz="2200" dirty="0"/>
          </a:p>
          <a:p>
            <a:pPr marL="0" indent="0" algn="just">
              <a:buNone/>
            </a:pPr>
            <a:r>
              <a:rPr lang="sr-Latn-RS" sz="2200" dirty="0"/>
              <a:t>Posebna okrenutost ka javnom sektoru</a:t>
            </a:r>
          </a:p>
          <a:p>
            <a:pPr marL="0" indent="0" algn="just">
              <a:buNone/>
            </a:pPr>
            <a:r>
              <a:rPr lang="en-US" sz="2200" dirty="0"/>
              <a:t>Taj </a:t>
            </a:r>
            <a:r>
              <a:rPr lang="en-US" sz="2200" dirty="0" err="1"/>
              <a:t>sektor</a:t>
            </a:r>
            <a:r>
              <a:rPr lang="en-US" sz="2200" dirty="0"/>
              <a:t> </a:t>
            </a:r>
            <a:r>
              <a:rPr lang="en-US" sz="2200" dirty="0" err="1"/>
              <a:t>zahvata</a:t>
            </a:r>
            <a:r>
              <a:rPr lang="en-US" sz="2200" dirty="0"/>
              <a:t> od 35-62% </a:t>
            </a:r>
            <a:r>
              <a:rPr lang="en-US" sz="2200" dirty="0" err="1"/>
              <a:t>naciona</a:t>
            </a:r>
            <a:r>
              <a:rPr lang="sr-Latn-RS" sz="2200" dirty="0"/>
              <a:t>l</a:t>
            </a:r>
            <a:r>
              <a:rPr lang="en-US" sz="2200" dirty="0"/>
              <a:t>nog </a:t>
            </a:r>
            <a:r>
              <a:rPr lang="en-US" sz="2200" dirty="0" err="1"/>
              <a:t>dohotka</a:t>
            </a:r>
            <a:r>
              <a:rPr lang="en-US" sz="2200" dirty="0"/>
              <a:t>, a </a:t>
            </a:r>
            <a:r>
              <a:rPr lang="en-US" sz="2200" dirty="0" err="1"/>
              <a:t>uključujući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javni</a:t>
            </a:r>
            <a:r>
              <a:rPr lang="en-US" sz="2200" dirty="0"/>
              <a:t> dug </a:t>
            </a:r>
            <a:r>
              <a:rPr lang="en-US" sz="2200" dirty="0" err="1"/>
              <a:t>onda</a:t>
            </a:r>
            <a:r>
              <a:rPr lang="en-US" sz="2200" dirty="0"/>
              <a:t> </a:t>
            </a:r>
            <a:r>
              <a:rPr lang="en-US" sz="2200" dirty="0" err="1"/>
              <a:t>često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iznad</a:t>
            </a:r>
            <a:r>
              <a:rPr lang="en-US" sz="2200" dirty="0"/>
              <a:t> </a:t>
            </a:r>
            <a:r>
              <a:rPr lang="en-US" sz="2200" dirty="0" err="1"/>
              <a:t>nacionalnog</a:t>
            </a:r>
            <a:r>
              <a:rPr lang="en-US" sz="2200" dirty="0"/>
              <a:t> </a:t>
            </a:r>
            <a:r>
              <a:rPr lang="en-US" sz="2200" dirty="0" err="1"/>
              <a:t>dohotka</a:t>
            </a:r>
            <a:r>
              <a:rPr lang="en-US" sz="2200" dirty="0"/>
              <a:t>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719506"/>
              </p:ext>
            </p:extLst>
          </p:nvPr>
        </p:nvGraphicFramePr>
        <p:xfrm>
          <a:off x="1764972" y="2997973"/>
          <a:ext cx="8128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9404348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352176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414621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461635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zemlja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% javnog duga u</a:t>
                      </a:r>
                      <a:r>
                        <a:rPr lang="sr-Latn-RS" baseline="0" dirty="0"/>
                        <a:t> odnosu na GDP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zemlja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% javnog duga u</a:t>
                      </a:r>
                      <a:r>
                        <a:rPr lang="sr-Latn-RS" baseline="0" dirty="0"/>
                        <a:t> odnosu na GDP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169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Grčka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182,1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Estonija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16,7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301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Italija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150,2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Bugarska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21,3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01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Portugal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Luksemburg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25,4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953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Španija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116,1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398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Francuska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113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318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Belgija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108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165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318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Liria ekonomike dhe ndërhyrja e qeverisë - ALTA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9" r="23946"/>
          <a:stretch/>
        </p:blipFill>
        <p:spPr bwMode="auto">
          <a:xfrm>
            <a:off x="-1" y="-2"/>
            <a:ext cx="541019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5012" y="730624"/>
            <a:ext cx="6369423" cy="5509454"/>
          </a:xfrm>
        </p:spPr>
        <p:txBody>
          <a:bodyPr anchor="ctr">
            <a:noAutofit/>
          </a:bodyPr>
          <a:lstStyle/>
          <a:p>
            <a:r>
              <a:rPr lang="en-US" sz="2000" dirty="0"/>
              <a:t>U </a:t>
            </a:r>
            <a:r>
              <a:rPr lang="en-US" sz="2000" dirty="0" err="1"/>
              <a:t>ekonomskoj</a:t>
            </a:r>
            <a:r>
              <a:rPr lang="en-US" sz="2000" dirty="0"/>
              <a:t> </a:t>
            </a:r>
            <a:r>
              <a:rPr lang="en-US" sz="2000" dirty="0" err="1"/>
              <a:t>teoriji</a:t>
            </a:r>
            <a:r>
              <a:rPr lang="en-US" sz="2000" dirty="0"/>
              <a:t> </a:t>
            </a:r>
            <a:r>
              <a:rPr lang="en-US" sz="2000" dirty="0" err="1"/>
              <a:t>već</a:t>
            </a:r>
            <a:r>
              <a:rPr lang="en-US" sz="2000" dirty="0"/>
              <a:t> </a:t>
            </a:r>
            <a:r>
              <a:rPr lang="en-US" sz="2000" dirty="0" err="1"/>
              <a:t>krajem</a:t>
            </a:r>
            <a:r>
              <a:rPr lang="en-US" sz="2000" dirty="0"/>
              <a:t> </a:t>
            </a:r>
            <a:r>
              <a:rPr lang="en-US" sz="2000" dirty="0" err="1"/>
              <a:t>prošlog</a:t>
            </a:r>
            <a:r>
              <a:rPr lang="en-US" sz="2000" dirty="0"/>
              <a:t>, a </a:t>
            </a:r>
            <a:r>
              <a:rPr lang="en-US" sz="2000" dirty="0" err="1"/>
              <a:t>naročito</a:t>
            </a:r>
            <a:r>
              <a:rPr lang="en-US" sz="2000" dirty="0"/>
              <a:t> u </a:t>
            </a:r>
            <a:r>
              <a:rPr lang="en-US" sz="2000" dirty="0" err="1"/>
              <a:t>prvoj</a:t>
            </a:r>
            <a:r>
              <a:rPr lang="en-US" sz="2000" dirty="0"/>
              <a:t> </a:t>
            </a:r>
            <a:r>
              <a:rPr lang="en-US" sz="2000" dirty="0" err="1"/>
              <a:t>polovini</a:t>
            </a:r>
            <a:r>
              <a:rPr lang="en-US" sz="2000" dirty="0"/>
              <a:t> 20. </a:t>
            </a:r>
            <a:r>
              <a:rPr lang="en-US" sz="2000" dirty="0" err="1"/>
              <a:t>veka</a:t>
            </a:r>
            <a:r>
              <a:rPr lang="en-US" sz="2000" dirty="0"/>
              <a:t>, </a:t>
            </a:r>
            <a:r>
              <a:rPr lang="en-US" sz="2000" dirty="0" err="1"/>
              <a:t>počinju</a:t>
            </a:r>
            <a:r>
              <a:rPr lang="en-US" sz="2000" dirty="0"/>
              <a:t> </a:t>
            </a:r>
            <a:r>
              <a:rPr lang="en-US" sz="2000" dirty="0" err="1"/>
              <a:t>sve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 </a:t>
            </a:r>
            <a:r>
              <a:rPr lang="en-US" sz="2000" b="1" u="sng" dirty="0" err="1"/>
              <a:t>prevladavati</a:t>
            </a:r>
            <a:r>
              <a:rPr lang="en-US" sz="2000" b="1" u="sng" dirty="0"/>
              <a:t> </a:t>
            </a:r>
            <a:r>
              <a:rPr lang="en-US" sz="2000" b="1" u="sng" dirty="0" err="1"/>
              <a:t>teorije</a:t>
            </a:r>
            <a:r>
              <a:rPr lang="en-US" sz="2000" b="1" u="sng" dirty="0"/>
              <a:t> o </a:t>
            </a:r>
            <a:r>
              <a:rPr lang="en-US" sz="2000" b="1" u="sng" dirty="0" err="1"/>
              <a:t>nužnosti</a:t>
            </a:r>
            <a:r>
              <a:rPr lang="en-US" sz="2000" b="1" u="sng" dirty="0"/>
              <a:t> </a:t>
            </a:r>
            <a:r>
              <a:rPr lang="en-US" sz="2000" b="1" u="sng" dirty="0" err="1"/>
              <a:t>državnog</a:t>
            </a:r>
            <a:r>
              <a:rPr lang="en-US" sz="2000" b="1" u="sng" dirty="0"/>
              <a:t> </a:t>
            </a:r>
            <a:r>
              <a:rPr lang="en-US" sz="2000" b="1" u="sng" dirty="0" err="1"/>
              <a:t>intervencionizma</a:t>
            </a:r>
            <a:r>
              <a:rPr lang="en-US" sz="2000" b="1" u="sng" dirty="0"/>
              <a:t> u </a:t>
            </a:r>
            <a:r>
              <a:rPr lang="en-US" sz="2000" b="1" u="sng" dirty="0" err="1"/>
              <a:t>privredi</a:t>
            </a:r>
            <a:r>
              <a:rPr lang="en-US" sz="2000" b="1" u="sng" dirty="0"/>
              <a:t>. </a:t>
            </a:r>
            <a:endParaRPr lang="sr-Latn-RS" sz="2000" b="1" u="sng" dirty="0"/>
          </a:p>
          <a:p>
            <a:r>
              <a:rPr lang="sr-Latn-RS" sz="2000" dirty="0"/>
              <a:t>J</a:t>
            </a:r>
            <a:r>
              <a:rPr lang="en-US" sz="2000" dirty="0" err="1"/>
              <a:t>avljaju</a:t>
            </a:r>
            <a:r>
              <a:rPr lang="en-US" sz="2000" dirty="0"/>
              <a:t> se </a:t>
            </a:r>
            <a:r>
              <a:rPr lang="en-US" sz="2000" dirty="0" err="1"/>
              <a:t>teorije</a:t>
            </a:r>
            <a:r>
              <a:rPr lang="en-US" sz="2000" dirty="0"/>
              <a:t> po </a:t>
            </a:r>
            <a:r>
              <a:rPr lang="en-US" sz="2000" dirty="0" err="1"/>
              <a:t>kojima</a:t>
            </a:r>
            <a:r>
              <a:rPr lang="en-US" sz="2000" dirty="0"/>
              <a:t> </a:t>
            </a:r>
            <a:r>
              <a:rPr lang="en-US" sz="2000" dirty="0" err="1"/>
              <a:t>država</a:t>
            </a:r>
            <a:r>
              <a:rPr lang="en-US" sz="2000" dirty="0"/>
              <a:t> </a:t>
            </a:r>
            <a:r>
              <a:rPr lang="en-US" sz="2000" dirty="0" err="1"/>
              <a:t>treba</a:t>
            </a:r>
            <a:r>
              <a:rPr lang="en-US" sz="2000" dirty="0"/>
              <a:t> u </a:t>
            </a:r>
            <a:r>
              <a:rPr lang="en-US" sz="2000" dirty="0" err="1"/>
              <a:t>ime</a:t>
            </a:r>
            <a:r>
              <a:rPr lang="en-US" sz="2000" dirty="0"/>
              <a:t> </a:t>
            </a:r>
            <a:r>
              <a:rPr lang="en-US" sz="2000" dirty="0" err="1"/>
              <a:t>svih</a:t>
            </a:r>
            <a:r>
              <a:rPr lang="en-US" sz="2000" dirty="0"/>
              <a:t> </a:t>
            </a:r>
            <a:r>
              <a:rPr lang="en-US" sz="2000" dirty="0" err="1"/>
              <a:t>kapitalista</a:t>
            </a:r>
            <a:r>
              <a:rPr lang="en-US" sz="2000" dirty="0"/>
              <a:t> da </a:t>
            </a:r>
            <a:r>
              <a:rPr lang="en-US" sz="2000" dirty="0" err="1"/>
              <a:t>osigura</a:t>
            </a:r>
            <a:r>
              <a:rPr lang="en-US" sz="2000" dirty="0"/>
              <a:t> </a:t>
            </a:r>
            <a:r>
              <a:rPr lang="en-US" sz="2000" dirty="0" err="1"/>
              <a:t>nesmetani</a:t>
            </a:r>
            <a:r>
              <a:rPr lang="en-US" sz="2000" dirty="0"/>
              <a:t> </a:t>
            </a:r>
            <a:r>
              <a:rPr lang="en-US" sz="2000" dirty="0" err="1"/>
              <a:t>proces</a:t>
            </a:r>
            <a:r>
              <a:rPr lang="en-US" sz="2000" dirty="0"/>
              <a:t> </a:t>
            </a:r>
            <a:r>
              <a:rPr lang="en-US" sz="2000" dirty="0" err="1"/>
              <a:t>reprodukcije</a:t>
            </a:r>
            <a:r>
              <a:rPr lang="en-US" sz="2000" dirty="0"/>
              <a:t> </a:t>
            </a:r>
            <a:r>
              <a:rPr lang="en-US" sz="2000" dirty="0" err="1"/>
              <a:t>ukupnog</a:t>
            </a:r>
            <a:r>
              <a:rPr lang="en-US" sz="2000" dirty="0"/>
              <a:t> </a:t>
            </a:r>
            <a:r>
              <a:rPr lang="en-US" sz="2000" dirty="0" err="1"/>
              <a:t>društvenog</a:t>
            </a:r>
            <a:r>
              <a:rPr lang="en-US" sz="2000" dirty="0"/>
              <a:t> </a:t>
            </a:r>
            <a:r>
              <a:rPr lang="en-US" sz="2000" dirty="0" err="1"/>
              <a:t>kapitala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da </a:t>
            </a:r>
            <a:r>
              <a:rPr lang="en-US" sz="2000" dirty="0" err="1"/>
              <a:t>osigurava</a:t>
            </a:r>
            <a:r>
              <a:rPr lang="en-US" sz="2000" dirty="0"/>
              <a:t> </a:t>
            </a:r>
            <a:r>
              <a:rPr lang="en-US" sz="2000" dirty="0" err="1"/>
              <a:t>normalne</a:t>
            </a:r>
            <a:r>
              <a:rPr lang="en-US" sz="2000" dirty="0"/>
              <a:t> </a:t>
            </a:r>
            <a:r>
              <a:rPr lang="en-US" sz="2000" dirty="0" err="1"/>
              <a:t>uslove</a:t>
            </a:r>
            <a:r>
              <a:rPr lang="en-US" sz="2000" dirty="0"/>
              <a:t> </a:t>
            </a:r>
            <a:r>
              <a:rPr lang="en-US" sz="2000" dirty="0" err="1"/>
              <a:t>kapitalističke</a:t>
            </a:r>
            <a:r>
              <a:rPr lang="en-US" sz="2000" dirty="0"/>
              <a:t> </a:t>
            </a:r>
            <a:r>
              <a:rPr lang="en-US" sz="2000" dirty="0" err="1"/>
              <a:t>proizvodnje</a:t>
            </a:r>
            <a:r>
              <a:rPr lang="en-US" sz="2000" dirty="0"/>
              <a:t> </a:t>
            </a:r>
            <a:r>
              <a:rPr lang="en-US" sz="2000" dirty="0" err="1"/>
              <a:t>uopšte</a:t>
            </a:r>
            <a:endParaRPr lang="sr-Latn-RS" sz="2000" dirty="0"/>
          </a:p>
          <a:p>
            <a:r>
              <a:rPr lang="sr-Latn-RS" sz="2000" dirty="0"/>
              <a:t>Danas se sve manje </a:t>
            </a:r>
            <a:r>
              <a:rPr lang="en-US" sz="2000" dirty="0" err="1"/>
              <a:t>diskutuje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postavlja</a:t>
            </a:r>
            <a:r>
              <a:rPr lang="en-US" sz="2000" dirty="0"/>
              <a:t> </a:t>
            </a:r>
            <a:r>
              <a:rPr lang="en-US" sz="2000" dirty="0" err="1"/>
              <a:t>pitanje</a:t>
            </a:r>
            <a:r>
              <a:rPr lang="en-US" sz="2000" dirty="0"/>
              <a:t> da li </a:t>
            </a:r>
            <a:r>
              <a:rPr lang="en-US" sz="2000" dirty="0" err="1"/>
              <a:t>uopšte</a:t>
            </a:r>
            <a:r>
              <a:rPr lang="en-US" sz="2000" dirty="0"/>
              <a:t> </a:t>
            </a:r>
            <a:r>
              <a:rPr lang="en-US" sz="2000" dirty="0" err="1"/>
              <a:t>država</a:t>
            </a:r>
            <a:r>
              <a:rPr lang="en-US" sz="2000" dirty="0"/>
              <a:t> </a:t>
            </a:r>
            <a:r>
              <a:rPr lang="en-US" sz="2000" dirty="0" err="1"/>
              <a:t>treba</a:t>
            </a:r>
            <a:r>
              <a:rPr lang="en-US" sz="2000" dirty="0"/>
              <a:t> da </a:t>
            </a:r>
            <a:r>
              <a:rPr lang="en-US" sz="2000" dirty="0" err="1"/>
              <a:t>interveniše</a:t>
            </a:r>
            <a:r>
              <a:rPr lang="en-US" sz="2000" dirty="0"/>
              <a:t> u </a:t>
            </a:r>
            <a:r>
              <a:rPr lang="en-US" sz="2000" dirty="0" err="1"/>
              <a:t>privredi</a:t>
            </a:r>
            <a:r>
              <a:rPr lang="sr-Latn-RS" sz="2000" dirty="0"/>
              <a:t>. Gotovo u svim zemljama, država itekako interveniše.</a:t>
            </a:r>
          </a:p>
          <a:p>
            <a:r>
              <a:rPr lang="en-US" sz="2000" dirty="0" err="1"/>
              <a:t>sve</a:t>
            </a:r>
            <a:r>
              <a:rPr lang="en-US" sz="2000" dirty="0"/>
              <a:t> se </a:t>
            </a:r>
            <a:r>
              <a:rPr lang="en-US" sz="2000" dirty="0" err="1"/>
              <a:t>više</a:t>
            </a:r>
            <a:r>
              <a:rPr lang="en-US" sz="2000" dirty="0"/>
              <a:t> </a:t>
            </a:r>
            <a:r>
              <a:rPr lang="en-US" sz="2000" dirty="0" err="1"/>
              <a:t>diskutuje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tretira</a:t>
            </a:r>
            <a:r>
              <a:rPr lang="en-US" sz="2000" dirty="0"/>
              <a:t> problem: </a:t>
            </a:r>
            <a:endParaRPr lang="sr-Latn-RS" sz="2000" dirty="0"/>
          </a:p>
          <a:p>
            <a:pPr lvl="1"/>
            <a:r>
              <a:rPr lang="en-US" sz="2000" u="sng" dirty="0" err="1"/>
              <a:t>koliko</a:t>
            </a:r>
            <a:r>
              <a:rPr lang="en-US" sz="2000" u="sng" dirty="0"/>
              <a:t>, do </a:t>
            </a:r>
            <a:r>
              <a:rPr lang="en-US" sz="2000" u="sng" dirty="0" err="1"/>
              <a:t>koje</a:t>
            </a:r>
            <a:r>
              <a:rPr lang="en-US" sz="2000" u="sng" dirty="0"/>
              <a:t> mere </a:t>
            </a:r>
            <a:r>
              <a:rPr lang="en-US" sz="2000" u="sng" dirty="0" err="1"/>
              <a:t>država</a:t>
            </a:r>
            <a:r>
              <a:rPr lang="en-US" sz="2000" u="sng" dirty="0"/>
              <a:t> </a:t>
            </a:r>
            <a:r>
              <a:rPr lang="en-US" sz="2000" u="sng" dirty="0" err="1"/>
              <a:t>treba</a:t>
            </a:r>
            <a:r>
              <a:rPr lang="en-US" sz="2000" u="sng" dirty="0"/>
              <a:t> da se </a:t>
            </a:r>
            <a:r>
              <a:rPr lang="en-US" sz="2000" u="sng" dirty="0" err="1"/>
              <a:t>meša</a:t>
            </a:r>
            <a:r>
              <a:rPr lang="en-US" sz="2000" u="sng" dirty="0"/>
              <a:t> u </a:t>
            </a:r>
            <a:r>
              <a:rPr lang="en-US" sz="2000" u="sng" dirty="0" err="1"/>
              <a:t>pitanja</a:t>
            </a:r>
            <a:r>
              <a:rPr lang="en-US" sz="2000" u="sng" dirty="0"/>
              <a:t> </a:t>
            </a:r>
            <a:r>
              <a:rPr lang="en-US" sz="2000" u="sng" dirty="0" err="1"/>
              <a:t>privrede</a:t>
            </a:r>
            <a:r>
              <a:rPr lang="en-US" sz="2000" u="sng" dirty="0"/>
              <a:t>, </a:t>
            </a:r>
            <a:endParaRPr lang="sr-Latn-RS" sz="2000" u="sng" dirty="0"/>
          </a:p>
          <a:p>
            <a:pPr lvl="1"/>
            <a:r>
              <a:rPr lang="en-US" sz="2000" dirty="0" err="1"/>
              <a:t>kolika</a:t>
            </a:r>
            <a:r>
              <a:rPr lang="en-US" sz="2000" dirty="0"/>
              <a:t> </a:t>
            </a:r>
            <a:r>
              <a:rPr lang="en-US" sz="2000" dirty="0" err="1"/>
              <a:t>treba</a:t>
            </a:r>
            <a:r>
              <a:rPr lang="en-US" sz="2000" dirty="0"/>
              <a:t> da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visina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kakva</a:t>
            </a:r>
            <a:r>
              <a:rPr lang="en-US" sz="2000" dirty="0"/>
              <a:t> da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suština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karakter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intervencije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endParaRPr lang="sr-Latn-RS" sz="2000" dirty="0"/>
          </a:p>
          <a:p>
            <a:pPr lvl="1"/>
            <a:r>
              <a:rPr lang="en-US" sz="2000" dirty="0"/>
              <a:t>da li </a:t>
            </a:r>
            <a:r>
              <a:rPr lang="en-US" sz="2000" dirty="0" err="1"/>
              <a:t>će</a:t>
            </a:r>
            <a:r>
              <a:rPr lang="en-US" sz="2000" dirty="0"/>
              <a:t> ta </a:t>
            </a:r>
            <a:r>
              <a:rPr lang="en-US" sz="2000" dirty="0" err="1"/>
              <a:t>intervencija</a:t>
            </a:r>
            <a:r>
              <a:rPr lang="en-US" sz="2000" dirty="0"/>
              <a:t> </a:t>
            </a:r>
            <a:r>
              <a:rPr lang="en-US" sz="2000" dirty="0" err="1"/>
              <a:t>ugroziti</a:t>
            </a:r>
            <a:r>
              <a:rPr lang="en-US" sz="2000" dirty="0"/>
              <a:t> </a:t>
            </a:r>
            <a:r>
              <a:rPr lang="en-US" sz="2000" dirty="0" err="1"/>
              <a:t>osnove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karakter</a:t>
            </a:r>
            <a:r>
              <a:rPr lang="en-US" sz="2000" dirty="0"/>
              <a:t> </a:t>
            </a:r>
            <a:r>
              <a:rPr lang="en-US" sz="2000" dirty="0" err="1"/>
              <a:t>privatno-kapitalističkog</a:t>
            </a:r>
            <a:r>
              <a:rPr lang="en-US" sz="2000" dirty="0"/>
              <a:t> </a:t>
            </a:r>
            <a:r>
              <a:rPr lang="en-US" sz="2000" dirty="0" err="1"/>
              <a:t>sistema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2265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ate budget | Cartoon Movem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8" r="21275" b="-1"/>
          <a:stretch/>
        </p:blipFill>
        <p:spPr bwMode="auto">
          <a:xfrm>
            <a:off x="-1" y="10"/>
            <a:ext cx="51511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1576" y="467626"/>
            <a:ext cx="6342529" cy="59227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/>
              <a:t>Država</a:t>
            </a:r>
            <a:r>
              <a:rPr lang="en-US" sz="2000" dirty="0"/>
              <a:t> to </a:t>
            </a:r>
            <a:r>
              <a:rPr lang="en-US" sz="2000" dirty="0" err="1"/>
              <a:t>treb</a:t>
            </a:r>
            <a:r>
              <a:rPr lang="sr-Latn-RS" sz="2000" dirty="0"/>
              <a:t>a</a:t>
            </a:r>
            <a:r>
              <a:rPr lang="en-US" sz="2000" dirty="0"/>
              <a:t> da </a:t>
            </a:r>
            <a:r>
              <a:rPr lang="en-US" sz="2000" dirty="0" err="1"/>
              <a:t>ostvari</a:t>
            </a:r>
            <a:r>
              <a:rPr lang="en-US" sz="2000" dirty="0"/>
              <a:t>, </a:t>
            </a:r>
            <a:r>
              <a:rPr lang="en-US" sz="2000" dirty="0" err="1"/>
              <a:t>između</a:t>
            </a:r>
            <a:r>
              <a:rPr lang="en-US" sz="2000" dirty="0"/>
              <a:t> </a:t>
            </a:r>
            <a:r>
              <a:rPr lang="en-US" sz="2000" dirty="0" err="1"/>
              <a:t>ostalog</a:t>
            </a:r>
            <a:r>
              <a:rPr lang="en-US" sz="2000" dirty="0"/>
              <a:t>,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sledećim</a:t>
            </a:r>
            <a:r>
              <a:rPr lang="en-US" sz="2000" dirty="0"/>
              <a:t> </a:t>
            </a:r>
            <a:r>
              <a:rPr lang="en-US" sz="2000" dirty="0" err="1"/>
              <a:t>sistemom</a:t>
            </a:r>
            <a:r>
              <a:rPr lang="en-US" sz="2000" dirty="0"/>
              <a:t> </a:t>
            </a:r>
            <a:r>
              <a:rPr lang="en-US" sz="2000" dirty="0" err="1"/>
              <a:t>ekonomskih</a:t>
            </a:r>
            <a:r>
              <a:rPr lang="en-US" sz="2000" dirty="0"/>
              <a:t> </a:t>
            </a:r>
            <a:r>
              <a:rPr lang="en-US" sz="2000" dirty="0" err="1"/>
              <a:t>mera</a:t>
            </a:r>
            <a:r>
              <a:rPr lang="en-US" sz="2000" dirty="0"/>
              <a:t>: </a:t>
            </a:r>
            <a:endParaRPr lang="sr-Latn-RS" sz="2000" dirty="0"/>
          </a:p>
          <a:p>
            <a:pPr marL="514350" indent="-514350">
              <a:buAutoNum type="arabicPeriod"/>
            </a:pPr>
            <a:r>
              <a:rPr lang="en-US" sz="2000" b="1" dirty="0" err="1"/>
              <a:t>Monetarno-kreditnom</a:t>
            </a:r>
            <a:r>
              <a:rPr lang="en-US" sz="2000" b="1" dirty="0"/>
              <a:t> </a:t>
            </a:r>
            <a:r>
              <a:rPr lang="en-US" sz="2000" b="1" dirty="0" err="1"/>
              <a:t>politikom</a:t>
            </a:r>
            <a:r>
              <a:rPr lang="en-US" sz="2000" b="1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politikom</a:t>
            </a:r>
            <a:r>
              <a:rPr lang="en-US" sz="2000" dirty="0"/>
              <a:t> </a:t>
            </a:r>
            <a:r>
              <a:rPr lang="en-US" sz="2000" dirty="0" err="1"/>
              <a:t>deviznog</a:t>
            </a:r>
            <a:r>
              <a:rPr lang="en-US" sz="2000" dirty="0"/>
              <a:t> </a:t>
            </a:r>
            <a:r>
              <a:rPr lang="en-US" sz="2000" dirty="0" err="1"/>
              <a:t>kursa</a:t>
            </a:r>
            <a:r>
              <a:rPr lang="en-US" sz="2000" dirty="0"/>
              <a:t>, </a:t>
            </a:r>
            <a:r>
              <a:rPr lang="en-US" sz="2000" dirty="0" err="1"/>
              <a:t>odnosno</a:t>
            </a:r>
            <a:r>
              <a:rPr lang="en-US" sz="2000" dirty="0"/>
              <a:t> </a:t>
            </a:r>
            <a:r>
              <a:rPr lang="en-US" sz="2000" dirty="0" err="1"/>
              <a:t>politikom</a:t>
            </a:r>
            <a:r>
              <a:rPr lang="en-US" sz="2000" dirty="0"/>
              <a:t> </a:t>
            </a:r>
            <a:r>
              <a:rPr lang="en-US" sz="2000" dirty="0" err="1"/>
              <a:t>platnog</a:t>
            </a:r>
            <a:r>
              <a:rPr lang="en-US" sz="2000" dirty="0"/>
              <a:t> </a:t>
            </a:r>
            <a:r>
              <a:rPr lang="en-US" sz="2000" dirty="0" err="1"/>
              <a:t>bilansa</a:t>
            </a:r>
            <a:r>
              <a:rPr lang="en-US" sz="2000" dirty="0"/>
              <a:t>, </a:t>
            </a:r>
            <a:endParaRPr lang="sr-Latn-RS" sz="2000" dirty="0"/>
          </a:p>
          <a:p>
            <a:pPr marL="514350" indent="-514350">
              <a:buAutoNum type="arabicPeriod"/>
            </a:pPr>
            <a:r>
              <a:rPr lang="en-US" sz="2000" b="1" dirty="0" err="1"/>
              <a:t>Fiskalnom</a:t>
            </a:r>
            <a:r>
              <a:rPr lang="en-US" sz="2000" b="1" dirty="0"/>
              <a:t> </a:t>
            </a:r>
            <a:r>
              <a:rPr lang="en-US" sz="2000" b="1" dirty="0" err="1"/>
              <a:t>politikom</a:t>
            </a:r>
            <a:r>
              <a:rPr lang="en-US" sz="2000" b="1" dirty="0"/>
              <a:t> </a:t>
            </a:r>
            <a:r>
              <a:rPr lang="en-US" sz="2000" dirty="0" err="1"/>
              <a:t>kojom</a:t>
            </a:r>
            <a:r>
              <a:rPr lang="en-US" sz="2000" dirty="0"/>
              <a:t> </a:t>
            </a:r>
            <a:r>
              <a:rPr lang="en-US" sz="2000" dirty="0" err="1"/>
              <a:t>deluje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preraspodelu</a:t>
            </a:r>
            <a:r>
              <a:rPr lang="en-US" sz="2000" dirty="0"/>
              <a:t> </a:t>
            </a:r>
            <a:r>
              <a:rPr lang="en-US" sz="2000" dirty="0" err="1"/>
              <a:t>nacionalnog</a:t>
            </a:r>
            <a:r>
              <a:rPr lang="en-US" sz="2000" dirty="0"/>
              <a:t> </a:t>
            </a:r>
            <a:r>
              <a:rPr lang="en-US" sz="2000" dirty="0" err="1"/>
              <a:t>dohotka</a:t>
            </a:r>
            <a:r>
              <a:rPr lang="en-US" sz="2000" dirty="0"/>
              <a:t> u </a:t>
            </a:r>
            <a:r>
              <a:rPr lang="en-US" sz="2000" dirty="0" err="1"/>
              <a:t>privredi</a:t>
            </a:r>
            <a:r>
              <a:rPr lang="en-US" sz="2000" dirty="0"/>
              <a:t>, 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uz</a:t>
            </a:r>
            <a:r>
              <a:rPr lang="en-US" sz="2000" dirty="0"/>
              <a:t> </a:t>
            </a:r>
            <a:r>
              <a:rPr lang="en-US" sz="2000" dirty="0" err="1"/>
              <a:t>određena</a:t>
            </a:r>
            <a:r>
              <a:rPr lang="en-US" sz="2000" dirty="0"/>
              <a:t> </a:t>
            </a:r>
            <a:r>
              <a:rPr lang="en-US" sz="2000" dirty="0" err="1"/>
              <a:t>socijalno-politička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razvojna</a:t>
            </a:r>
            <a:r>
              <a:rPr lang="en-US" sz="2000" dirty="0"/>
              <a:t> </a:t>
            </a:r>
            <a:r>
              <a:rPr lang="en-US" sz="2000" dirty="0" err="1"/>
              <a:t>delovanja</a:t>
            </a:r>
            <a:r>
              <a:rPr lang="en-US" sz="2000" dirty="0"/>
              <a:t> (</a:t>
            </a:r>
            <a:r>
              <a:rPr lang="en-US" sz="2000" dirty="0" err="1"/>
              <a:t>porezi</a:t>
            </a:r>
            <a:r>
              <a:rPr lang="en-US" sz="2000" dirty="0"/>
              <a:t>, </a:t>
            </a:r>
            <a:r>
              <a:rPr lang="en-US" sz="2000" dirty="0" err="1"/>
              <a:t>javni</a:t>
            </a:r>
            <a:r>
              <a:rPr lang="en-US" sz="2000" dirty="0"/>
              <a:t> dug, </a:t>
            </a:r>
            <a:r>
              <a:rPr lang="en-US" sz="2000" dirty="0" err="1"/>
              <a:t>javni</a:t>
            </a:r>
            <a:r>
              <a:rPr lang="en-US" sz="2000" dirty="0"/>
              <a:t> </a:t>
            </a:r>
            <a:r>
              <a:rPr lang="en-US" sz="2000" dirty="0" err="1"/>
              <a:t>rashodi</a:t>
            </a:r>
            <a:r>
              <a:rPr lang="en-US" sz="2000" dirty="0"/>
              <a:t>), </a:t>
            </a:r>
            <a:endParaRPr lang="sr-Latn-RS" sz="2000" dirty="0"/>
          </a:p>
          <a:p>
            <a:pPr marL="514350" indent="-514350">
              <a:buAutoNum type="arabicPeriod"/>
            </a:pPr>
            <a:r>
              <a:rPr lang="en-US" sz="2000" b="1" dirty="0" err="1"/>
              <a:t>Investicionom</a:t>
            </a:r>
            <a:r>
              <a:rPr lang="en-US" sz="2000" b="1" dirty="0"/>
              <a:t> </a:t>
            </a:r>
            <a:r>
              <a:rPr lang="en-US" sz="2000" b="1" dirty="0" err="1"/>
              <a:t>politikom</a:t>
            </a:r>
            <a:r>
              <a:rPr lang="en-US" sz="2000" b="1" dirty="0"/>
              <a:t> </a:t>
            </a:r>
            <a:r>
              <a:rPr lang="en-US" sz="2000" b="1" dirty="0" err="1"/>
              <a:t>države</a:t>
            </a:r>
            <a:r>
              <a:rPr lang="en-US" sz="2000" dirty="0"/>
              <a:t>, </a:t>
            </a:r>
            <a:r>
              <a:rPr lang="en-US" sz="2000" dirty="0" err="1"/>
              <a:t>odnosno</a:t>
            </a:r>
            <a:r>
              <a:rPr lang="en-US" sz="2000" dirty="0"/>
              <a:t> </a:t>
            </a:r>
            <a:r>
              <a:rPr lang="en-US" sz="2000" dirty="0" err="1"/>
              <a:t>neposrednim</a:t>
            </a:r>
            <a:r>
              <a:rPr lang="en-US" sz="2000" dirty="0"/>
              <a:t> </a:t>
            </a:r>
            <a:r>
              <a:rPr lang="en-US" sz="2000" dirty="0" err="1"/>
              <a:t>investiranjem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potrošnjom</a:t>
            </a:r>
            <a:r>
              <a:rPr lang="en-US" sz="2000" dirty="0"/>
              <a:t> </a:t>
            </a:r>
            <a:r>
              <a:rPr lang="en-US" sz="2000" dirty="0" err="1"/>
              <a:t>države</a:t>
            </a:r>
            <a:r>
              <a:rPr lang="en-US" sz="2000" dirty="0"/>
              <a:t> </a:t>
            </a:r>
            <a:r>
              <a:rPr lang="en-US" sz="2000" dirty="0" err="1"/>
              <a:t>bilo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podračju</a:t>
            </a:r>
            <a:r>
              <a:rPr lang="en-US" sz="2000" dirty="0"/>
              <a:t> </a:t>
            </a:r>
            <a:r>
              <a:rPr lang="en-US" sz="2000" dirty="0" err="1"/>
              <a:t>podsticanja</a:t>
            </a:r>
            <a:r>
              <a:rPr lang="en-US" sz="2000" dirty="0"/>
              <a:t> </a:t>
            </a:r>
            <a:r>
              <a:rPr lang="en-US" sz="2000" dirty="0" err="1"/>
              <a:t>lične</a:t>
            </a:r>
            <a:r>
              <a:rPr lang="en-US" sz="2000" dirty="0"/>
              <a:t>, </a:t>
            </a:r>
            <a:r>
              <a:rPr lang="en-US" sz="2000" dirty="0" err="1"/>
              <a:t>opšte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investicione</a:t>
            </a:r>
            <a:r>
              <a:rPr lang="en-US" sz="2000" dirty="0"/>
              <a:t> </a:t>
            </a:r>
            <a:r>
              <a:rPr lang="en-US" sz="2000" dirty="0" err="1"/>
              <a:t>potrošnje</a:t>
            </a:r>
            <a:r>
              <a:rPr lang="en-US" sz="2000" dirty="0"/>
              <a:t>, </a:t>
            </a:r>
            <a:endParaRPr lang="sr-Latn-RS" sz="2000" dirty="0"/>
          </a:p>
          <a:p>
            <a:pPr marL="514350" indent="-514350">
              <a:buAutoNum type="arabicPeriod"/>
            </a:pPr>
            <a:r>
              <a:rPr lang="en-US" sz="2000" b="1" dirty="0" err="1"/>
              <a:t>Spoljno-trgovinskom</a:t>
            </a:r>
            <a:r>
              <a:rPr lang="en-US" sz="2000" b="1" dirty="0"/>
              <a:t> </a:t>
            </a:r>
            <a:r>
              <a:rPr lang="en-US" sz="2000" b="1" dirty="0" err="1"/>
              <a:t>politikom</a:t>
            </a:r>
            <a:r>
              <a:rPr lang="en-US" sz="2000" b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zaštitne</a:t>
            </a:r>
            <a:r>
              <a:rPr lang="en-US" sz="2000" dirty="0"/>
              <a:t> </a:t>
            </a:r>
            <a:r>
              <a:rPr lang="en-US" sz="2000" dirty="0" err="1"/>
              <a:t>carine</a:t>
            </a:r>
            <a:r>
              <a:rPr lang="en-US" sz="2000" dirty="0"/>
              <a:t>, </a:t>
            </a:r>
            <a:r>
              <a:rPr lang="en-US" sz="2000" dirty="0" err="1"/>
              <a:t>premije</a:t>
            </a:r>
            <a:r>
              <a:rPr lang="en-US" sz="2000" dirty="0"/>
              <a:t>, </a:t>
            </a:r>
            <a:r>
              <a:rPr lang="en-US" sz="2000" dirty="0" err="1"/>
              <a:t>trgovinski</a:t>
            </a:r>
            <a:r>
              <a:rPr lang="en-US" sz="2000" dirty="0"/>
              <a:t> </a:t>
            </a:r>
            <a:r>
              <a:rPr lang="en-US" sz="2000" dirty="0" err="1"/>
              <a:t>ugovori</a:t>
            </a:r>
            <a:r>
              <a:rPr lang="en-US" sz="2000" dirty="0"/>
              <a:t> </a:t>
            </a:r>
            <a:r>
              <a:rPr lang="en-US" sz="2000" dirty="0" err="1"/>
              <a:t>itd</a:t>
            </a:r>
            <a:r>
              <a:rPr lang="en-US" sz="2000" dirty="0"/>
              <a:t>.)</a:t>
            </a:r>
            <a:endParaRPr lang="sr-Latn-RS" sz="2000" dirty="0"/>
          </a:p>
          <a:p>
            <a:pPr marL="514350" indent="-514350">
              <a:buAutoNum type="arabicPeriod"/>
            </a:pPr>
            <a:r>
              <a:rPr lang="en-US" sz="2000" b="1" dirty="0" err="1"/>
              <a:t>Nacionalizacijom</a:t>
            </a:r>
            <a:r>
              <a:rPr lang="en-US" sz="2000" b="1" dirty="0"/>
              <a:t> </a:t>
            </a:r>
            <a:r>
              <a:rPr lang="en-US" sz="2000" b="1" dirty="0" err="1"/>
              <a:t>izvesnih</a:t>
            </a:r>
            <a:r>
              <a:rPr lang="en-US" sz="2000" b="1" dirty="0"/>
              <a:t> </a:t>
            </a:r>
            <a:r>
              <a:rPr lang="en-US" sz="2000" b="1" dirty="0" err="1"/>
              <a:t>privrednih</a:t>
            </a:r>
            <a:r>
              <a:rPr lang="en-US" sz="2000" b="1" dirty="0"/>
              <a:t> grana</a:t>
            </a:r>
            <a:r>
              <a:rPr lang="en-US" sz="2000" dirty="0"/>
              <a:t>, pre </a:t>
            </a:r>
            <a:r>
              <a:rPr lang="en-US" sz="2000" dirty="0" err="1"/>
              <a:t>svega</a:t>
            </a:r>
            <a:r>
              <a:rPr lang="en-US" sz="2000" dirty="0"/>
              <a:t> </a:t>
            </a:r>
            <a:r>
              <a:rPr lang="en-US" sz="2000" dirty="0" err="1"/>
              <a:t>onih</a:t>
            </a:r>
            <a:r>
              <a:rPr lang="en-US" sz="2000" dirty="0"/>
              <a:t> </a:t>
            </a:r>
            <a:r>
              <a:rPr lang="en-US" sz="2000" dirty="0" err="1"/>
              <a:t>najvažnijih</a:t>
            </a:r>
            <a:r>
              <a:rPr lang="en-US" sz="2000" dirty="0"/>
              <a:t> (</a:t>
            </a:r>
            <a:r>
              <a:rPr lang="en-US" sz="2000" dirty="0" err="1"/>
              <a:t>energetski</a:t>
            </a:r>
            <a:r>
              <a:rPr lang="en-US" sz="2000" dirty="0"/>
              <a:t> </a:t>
            </a:r>
            <a:r>
              <a:rPr lang="en-US" sz="2000" dirty="0" err="1"/>
              <a:t>izvori</a:t>
            </a:r>
            <a:r>
              <a:rPr lang="en-US" sz="2000" dirty="0"/>
              <a:t>, </a:t>
            </a:r>
            <a:r>
              <a:rPr lang="en-US" sz="2000" dirty="0" err="1"/>
              <a:t>najvažnije</a:t>
            </a:r>
            <a:r>
              <a:rPr lang="en-US" sz="2000" dirty="0"/>
              <a:t> </a:t>
            </a:r>
            <a:r>
              <a:rPr lang="en-US" sz="2000" dirty="0" err="1"/>
              <a:t>prometne</a:t>
            </a:r>
            <a:r>
              <a:rPr lang="en-US" sz="2000" dirty="0"/>
              <a:t> </a:t>
            </a:r>
            <a:r>
              <a:rPr lang="en-US" sz="2000" dirty="0" err="1"/>
              <a:t>grane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teška</a:t>
            </a:r>
            <a:r>
              <a:rPr lang="en-US" sz="2000" dirty="0"/>
              <a:t> </a:t>
            </a:r>
            <a:r>
              <a:rPr lang="en-US" sz="2000" dirty="0" err="1"/>
              <a:t>industrija</a:t>
            </a:r>
            <a:r>
              <a:rPr lang="en-US" sz="2000" dirty="0"/>
              <a:t>)</a:t>
            </a:r>
            <a:endParaRPr lang="sr-Latn-RS" sz="2000" dirty="0"/>
          </a:p>
          <a:p>
            <a:pPr marL="514350" indent="-514350">
              <a:buAutoNum type="arabicPeriod"/>
            </a:pPr>
            <a:r>
              <a:rPr lang="en-US" sz="2000" b="1" dirty="0" err="1"/>
              <a:t>Radničkim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socijalnim</a:t>
            </a:r>
            <a:r>
              <a:rPr lang="en-US" sz="2000" b="1" dirty="0"/>
              <a:t> </a:t>
            </a:r>
            <a:r>
              <a:rPr lang="en-US" sz="2000" b="1" dirty="0" err="1"/>
              <a:t>zakonodavstvom</a:t>
            </a:r>
            <a:r>
              <a:rPr lang="en-US" sz="2000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361431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38" y="653716"/>
            <a:ext cx="9236700" cy="922164"/>
          </a:xfrm>
        </p:spPr>
        <p:txBody>
          <a:bodyPr anchor="b">
            <a:normAutofit/>
          </a:bodyPr>
          <a:lstStyle/>
          <a:p>
            <a:pPr algn="ctr"/>
            <a:r>
              <a:rPr lang="sr-Latn-RS" sz="4000" b="1" u="sng" dirty="0"/>
              <a:t>Moderna tržišna privreda danas</a:t>
            </a:r>
            <a:endParaRPr lang="en-US" sz="4000" b="1" u="sng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/>
          </p:cNvSpPr>
          <p:nvPr/>
        </p:nvSpPr>
        <p:spPr>
          <a:xfrm>
            <a:off x="854242" y="2129211"/>
            <a:ext cx="9480884" cy="2148596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676656">
              <a:spcAft>
                <a:spcPts val="600"/>
              </a:spcAft>
            </a:pPr>
            <a:r>
              <a:rPr lang="sr-Latn-R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Povećava se učešće državnog seektora u privredi</a:t>
            </a:r>
          </a:p>
          <a:p>
            <a:pPr defTabSz="676656">
              <a:spcAft>
                <a:spcPts val="600"/>
              </a:spcAft>
            </a:pPr>
            <a:r>
              <a:rPr lang="sr-Latn-R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Država zahvata sistem javne potrošnje i sve veći deo nacionalnog dohotka (utičući tako na njegovu raspodelu)</a:t>
            </a:r>
          </a:p>
          <a:p>
            <a:pPr defTabSz="676656">
              <a:spcAft>
                <a:spcPts val="600"/>
              </a:spcAft>
            </a:pPr>
            <a:r>
              <a:rPr lang="sr-Latn-R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Država ppreduzima i sprovodi brojne programe razvoja privrede</a:t>
            </a:r>
          </a:p>
          <a:p>
            <a:pPr defTabSz="676656">
              <a:spcAft>
                <a:spcPts val="600"/>
              </a:spcAft>
            </a:pPr>
            <a:r>
              <a:rPr lang="sr-Latn-R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Vodi stabilzacionu politiku uz mere fiskalne i monetarne politike</a:t>
            </a:r>
          </a:p>
          <a:p>
            <a:pPr defTabSz="676656">
              <a:spcAft>
                <a:spcPts val="600"/>
              </a:spcAft>
            </a:pPr>
            <a:r>
              <a:rPr lang="sr-Latn-R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Preuzima najveći deo obaveza iz međunarodnih ekonomskih i finansijskih odnosa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026568" y="4482041"/>
            <a:ext cx="7051595" cy="1653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6656">
              <a:spcAft>
                <a:spcPts val="600"/>
              </a:spcAft>
            </a:pPr>
            <a:r>
              <a:rPr lang="sr-Latn-RS" kern="1200" dirty="0">
                <a:solidFill>
                  <a:srgbClr val="B30000"/>
                </a:solidFill>
                <a:latin typeface="+mn-lt"/>
                <a:ea typeface="+mn-ea"/>
                <a:cs typeface="+mn-cs"/>
              </a:rPr>
              <a:t>Govori se o novom kapitalizmu...</a:t>
            </a:r>
          </a:p>
          <a:p>
            <a:pPr algn="ctr" defTabSz="676656">
              <a:spcAft>
                <a:spcPts val="600"/>
              </a:spcAft>
            </a:pPr>
            <a:r>
              <a:rPr lang="sr-Latn-RS" kern="1200" dirty="0">
                <a:solidFill>
                  <a:srgbClr val="B30000"/>
                </a:solidFill>
                <a:latin typeface="+mn-lt"/>
                <a:ea typeface="+mn-ea"/>
                <a:cs typeface="+mn-cs"/>
              </a:rPr>
              <a:t>Ali su njegovi problemi ogromni</a:t>
            </a:r>
          </a:p>
          <a:p>
            <a:pPr marL="211455" indent="-211455" algn="ctr" defTabSz="676656">
              <a:spcAft>
                <a:spcPts val="600"/>
              </a:spcAft>
              <a:buFontTx/>
              <a:buChar char="-"/>
            </a:pPr>
            <a:r>
              <a:rPr lang="sr-Latn-RS" kern="1200" dirty="0">
                <a:solidFill>
                  <a:srgbClr val="B30000"/>
                </a:solidFill>
                <a:latin typeface="+mn-lt"/>
                <a:ea typeface="+mn-ea"/>
                <a:cs typeface="+mn-cs"/>
              </a:rPr>
              <a:t>Ogromno ekstrahovanje prirodnih resursa</a:t>
            </a:r>
          </a:p>
          <a:p>
            <a:pPr marL="211455" indent="-211455" algn="ctr" defTabSz="676656">
              <a:spcAft>
                <a:spcPts val="600"/>
              </a:spcAft>
              <a:buFontTx/>
              <a:buChar char="-"/>
            </a:pPr>
            <a:r>
              <a:rPr lang="sr-Latn-RS" kern="1200" dirty="0">
                <a:solidFill>
                  <a:srgbClr val="B30000"/>
                </a:solidFill>
                <a:latin typeface="+mn-lt"/>
                <a:ea typeface="+mn-ea"/>
                <a:cs typeface="+mn-cs"/>
              </a:rPr>
              <a:t>Klimatske promene</a:t>
            </a:r>
          </a:p>
          <a:p>
            <a:pPr marL="211455" indent="-211455" algn="ctr" defTabSz="676656">
              <a:spcAft>
                <a:spcPts val="600"/>
              </a:spcAft>
              <a:buFontTx/>
              <a:buChar char="-"/>
            </a:pPr>
            <a:r>
              <a:rPr lang="sr-Latn-RS" kern="1200" dirty="0">
                <a:solidFill>
                  <a:srgbClr val="B30000"/>
                </a:solidFill>
                <a:latin typeface="+mn-lt"/>
                <a:ea typeface="+mn-ea"/>
                <a:cs typeface="+mn-cs"/>
              </a:rPr>
              <a:t>Rast siromaštva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15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4F39-A6C6-C368-791C-9807E5522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000" b="1" dirty="0">
                <a:solidFill>
                  <a:srgbClr val="FF0000"/>
                </a:solidFill>
              </a:rPr>
              <a:t>TEME ZA PRISTUPNI RAD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3F33D-F4A8-A7C6-C468-8C5C17722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sr-Latn-RS" dirty="0"/>
              <a:t>Ravnoteža tržišta</a:t>
            </a:r>
          </a:p>
          <a:p>
            <a:pPr marL="514350" indent="-514350">
              <a:buAutoNum type="arabicPeriod"/>
            </a:pPr>
            <a:r>
              <a:rPr lang="sr-Latn-RS" dirty="0"/>
              <a:t>Funkcije države u tržišnom društvu</a:t>
            </a:r>
          </a:p>
          <a:p>
            <a:pPr marL="514350" indent="-514350">
              <a:buAutoNum type="arabicPeriod"/>
            </a:pPr>
            <a:r>
              <a:rPr lang="sr-Latn-RS" dirty="0"/>
              <a:t>Ekonomske krize – pojam i karakteristike</a:t>
            </a:r>
          </a:p>
          <a:p>
            <a:pPr marL="514350" indent="-514350">
              <a:buAutoNum type="arabicPeriod"/>
            </a:pPr>
            <a:r>
              <a:rPr lang="sr-Latn-RS" dirty="0"/>
              <a:t>Pravna država i vladavina rpava</a:t>
            </a:r>
          </a:p>
          <a:p>
            <a:pPr marL="514350" indent="-514350">
              <a:buAutoNum type="arabicPeriod"/>
            </a:pPr>
            <a:r>
              <a:rPr lang="sr-Latn-RS" dirty="0"/>
              <a:t>Državni interncionalizam pro &amp; contra</a:t>
            </a:r>
          </a:p>
          <a:p>
            <a:pPr marL="514350" indent="-514350">
              <a:buAutoNum type="arabicPeriod"/>
            </a:pPr>
            <a:r>
              <a:rPr lang="sr-Latn-RS" dirty="0"/>
              <a:t>Objasniti netržišna pravila i principe</a:t>
            </a:r>
          </a:p>
          <a:p>
            <a:pPr marL="514350" indent="-514350">
              <a:buAutoNum type="arabicPeriod"/>
            </a:pPr>
            <a:r>
              <a:rPr lang="sr-Latn-RS" dirty="0"/>
              <a:t>Ekonomska politika, pojam, značaj (primeri)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67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40F60-DEE8-02D6-14C3-C80062459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391"/>
          </a:xfrm>
        </p:spPr>
        <p:txBody>
          <a:bodyPr>
            <a:normAutofit/>
          </a:bodyPr>
          <a:lstStyle/>
          <a:p>
            <a:pPr algn="ctr"/>
            <a:r>
              <a:rPr lang="sr-Latn-RS" sz="2000" b="1" dirty="0">
                <a:solidFill>
                  <a:srgbClr val="FF0000"/>
                </a:solidFill>
              </a:rPr>
              <a:t>Pitanja za ispit i kolokvijum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0774B-8F88-5CE2-743A-E37A23AB0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3831" y="1118937"/>
            <a:ext cx="6224337" cy="5270584"/>
          </a:xfrm>
        </p:spPr>
        <p:txBody>
          <a:bodyPr>
            <a:normAutofit/>
          </a:bodyPr>
          <a:lstStyle/>
          <a:p>
            <a:r>
              <a:rPr lang="sr-Latn-RS" sz="1800" dirty="0"/>
              <a:t>Definisati ravnotežu tržišta.</a:t>
            </a:r>
          </a:p>
          <a:p>
            <a:r>
              <a:rPr lang="sr-Latn-RS" sz="1800" dirty="0"/>
              <a:t>Zašto državni intervencionalizam?</a:t>
            </a:r>
          </a:p>
          <a:p>
            <a:r>
              <a:rPr lang="sr-Latn-RS" sz="1800" dirty="0"/>
              <a:t>Definisati tržišni ekvilibrijum.</a:t>
            </a:r>
          </a:p>
          <a:p>
            <a:r>
              <a:rPr lang="sr-Latn-RS" sz="1800" dirty="0"/>
              <a:t>Da li je tržište uvek u ravnoteži?</a:t>
            </a:r>
          </a:p>
          <a:p>
            <a:r>
              <a:rPr lang="sr-Latn-RS" sz="1800" dirty="0"/>
              <a:t>Šta se dešava kad je ponuda veća od ražnje?</a:t>
            </a:r>
          </a:p>
          <a:p>
            <a:r>
              <a:rPr lang="sr-Latn-RS" sz="1800" dirty="0"/>
              <a:t>Šta kad je tražnja veća od ponude?</a:t>
            </a:r>
          </a:p>
          <a:p>
            <a:r>
              <a:rPr lang="sr-Latn-RS" sz="1800" dirty="0"/>
              <a:t>Ekonomska funkcija države.</a:t>
            </a:r>
          </a:p>
          <a:p>
            <a:r>
              <a:rPr lang="sr-Latn-RS" sz="1800" dirty="0"/>
              <a:t>Politička funckcija države.</a:t>
            </a:r>
          </a:p>
          <a:p>
            <a:r>
              <a:rPr lang="sr-Latn-RS" sz="1800" dirty="0"/>
              <a:t>Objasniti pojam pravne države.</a:t>
            </a:r>
          </a:p>
          <a:p>
            <a:r>
              <a:rPr lang="sr-Latn-RS" sz="1800" dirty="0"/>
              <a:t>Šta karakteriše ekonomske krize</a:t>
            </a:r>
          </a:p>
          <a:p>
            <a:r>
              <a:rPr lang="sr-Latn-RS" sz="1800" dirty="0"/>
              <a:t>Globalni indeks valdaviine prava</a:t>
            </a:r>
          </a:p>
          <a:p>
            <a:r>
              <a:rPr lang="sr-Latn-RS" sz="1800" dirty="0"/>
              <a:t>Oblici državnog intervencionalizma.</a:t>
            </a:r>
          </a:p>
          <a:p>
            <a:r>
              <a:rPr lang="sr-Latn-RS" sz="1800" dirty="0"/>
              <a:t>Definisane ekonomske politike vlade.</a:t>
            </a:r>
          </a:p>
          <a:p>
            <a:r>
              <a:rPr lang="sr-Latn-RS" sz="1800" dirty="0"/>
              <a:t>Koje ekonomske mere stoje državi na raspolaganju?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16915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pPr fontAlgn="base"/>
            <a:r>
              <a:rPr lang="en-US" sz="1800" b="1" u="sng"/>
              <a:t>Tržišna ravnoteža </a:t>
            </a:r>
            <a:r>
              <a:rPr lang="en-US" sz="1800"/>
              <a:t>predstavlja cenovni i količinski odnos u kome su ponuda i tražnja u ravnoteži.</a:t>
            </a:r>
          </a:p>
          <a:p>
            <a:pPr fontAlgn="base"/>
            <a:r>
              <a:rPr lang="en-US" sz="1800"/>
              <a:t>Cena koja </a:t>
            </a:r>
            <a:r>
              <a:rPr lang="sr-Latn-RS" sz="1800"/>
              <a:t>uređuje</a:t>
            </a:r>
            <a:r>
              <a:rPr lang="en-US" sz="1800"/>
              <a:t> tržište je </a:t>
            </a:r>
            <a:r>
              <a:rPr lang="en-US" sz="1800" b="1" u="sng"/>
              <a:t>cena koja dovodi u ravnotežu </a:t>
            </a:r>
            <a:r>
              <a:rPr lang="en-US" sz="1800"/>
              <a:t>količine koje kupci žele da kupe sa količinama koje prodavci žele da prodaju. </a:t>
            </a:r>
            <a:endParaRPr lang="sr-Latn-RS" sz="1800"/>
          </a:p>
          <a:p>
            <a:pPr fontAlgn="base"/>
            <a:r>
              <a:rPr lang="en-US" sz="1800"/>
              <a:t>Ta cena se zove i </a:t>
            </a:r>
            <a:r>
              <a:rPr lang="en-US" sz="1800" b="1" u="sng"/>
              <a:t>tržišni ekvilibrijum</a:t>
            </a:r>
            <a:r>
              <a:rPr lang="en-US" sz="1800"/>
              <a:t>.</a:t>
            </a:r>
          </a:p>
          <a:p>
            <a:pPr fontAlgn="base"/>
            <a:r>
              <a:rPr lang="en-US" sz="1800"/>
              <a:t>Matematički gledano tržišna ravnoteža predstavlja tačku u kojoj se </a:t>
            </a:r>
            <a:r>
              <a:rPr lang="en-US" sz="1800" b="1" u="sng"/>
              <a:t>seku krive ponude i tražnje</a:t>
            </a:r>
            <a:r>
              <a:rPr lang="en-US" sz="1800"/>
              <a:t>.</a:t>
            </a:r>
          </a:p>
          <a:p>
            <a:endParaRPr lang="en-US" sz="180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nastavapreduzetnistva.files.wordpress.com/2012/02/ravn1.jpg?w=500&amp;h=4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991008"/>
            <a:ext cx="5628018" cy="464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0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806824"/>
          </a:xfrm>
        </p:spPr>
        <p:txBody>
          <a:bodyPr>
            <a:normAutofit/>
          </a:bodyPr>
          <a:lstStyle/>
          <a:p>
            <a:r>
              <a:rPr lang="sr-Latn-RS" sz="3400" b="1" dirty="0">
                <a:solidFill>
                  <a:schemeClr val="tx2"/>
                </a:solidFill>
              </a:rPr>
              <a:t>Da li je tržište uvek u ravnoteži?</a:t>
            </a:r>
            <a:endParaRPr lang="en-US" sz="3400" b="1" dirty="0">
              <a:solidFill>
                <a:schemeClr val="tx2"/>
              </a:solidFill>
            </a:endParaRPr>
          </a:p>
        </p:txBody>
      </p: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" name="Freeform: Shape 2060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65" name="Group 2064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066" name="Freeform: Shape 2065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7" name="Freeform: Shape 2066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Freeform: Shape 2067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/>
          </p:cNvSpPr>
          <p:nvPr/>
        </p:nvSpPr>
        <p:spPr>
          <a:xfrm>
            <a:off x="799481" y="1264024"/>
            <a:ext cx="7370327" cy="637622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640080">
              <a:spcAft>
                <a:spcPts val="600"/>
              </a:spcAft>
            </a:pPr>
            <a:r>
              <a:rPr lang="sr-Latn-R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ržišna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cena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nije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uvek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jednaka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ravnotežnoj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ceni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već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viša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niža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od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sr-Latn-R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640080"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Tada se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javlja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višak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ponude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višak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tražnje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000" dirty="0"/>
          </a:p>
        </p:txBody>
      </p:sp>
      <p:pic>
        <p:nvPicPr>
          <p:cNvPr id="2050" name="Picture 2" descr="https://nastavapreduzetnistva.files.wordpress.com/2012/02/ravnote1.jpg?w=500&amp;h=4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95" y="2583755"/>
            <a:ext cx="4621305" cy="385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243606" y="1915093"/>
            <a:ext cx="3047211" cy="1992033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40080">
              <a:spcAft>
                <a:spcPts val="600"/>
              </a:spcAft>
            </a:pPr>
            <a:r>
              <a:rPr lang="sr-Latn-RS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Kada je </a:t>
            </a:r>
            <a:r>
              <a:rPr lang="sr-Latn-RS" sz="2000" b="1" u="sng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ponuda viša </a:t>
            </a:r>
            <a:r>
              <a:rPr lang="sr-Latn-RS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od tražnje, pojavljuje se višak na tržištu, koji dalje uslovljava pad cena i rast zaliha, sve dok tržište opet ne dođe u ravnotežu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43606" y="4177884"/>
            <a:ext cx="3047211" cy="2173610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40080">
              <a:spcAft>
                <a:spcPts val="600"/>
              </a:spcAft>
            </a:pPr>
            <a:r>
              <a:rPr lang="sr-Latn-RS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Kada je </a:t>
            </a:r>
            <a:r>
              <a:rPr lang="sr-Latn-RS" sz="2000" b="1" u="sng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tražnja veća </a:t>
            </a:r>
            <a:r>
              <a:rPr lang="sr-Latn-RS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od ponude, pojavljuju se nestašice i manjak robe i usluga na tržištu, što uzrokuje više cene, i stvaranje neke nove ravnoteže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9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18" y="1239927"/>
            <a:ext cx="3149441" cy="4680583"/>
          </a:xfrm>
        </p:spPr>
        <p:txBody>
          <a:bodyPr anchor="ctr">
            <a:normAutofit/>
          </a:bodyPr>
          <a:lstStyle/>
          <a:p>
            <a:r>
              <a:rPr lang="sr-Latn-RS" sz="3400" b="1" dirty="0"/>
              <a:t>Funkcije </a:t>
            </a:r>
            <a:r>
              <a:rPr lang="sr-Latn-RS" sz="3400" b="1" u="sng" dirty="0"/>
              <a:t>države</a:t>
            </a:r>
            <a:r>
              <a:rPr lang="sr-Latn-RS" sz="3400" b="1" dirty="0"/>
              <a:t> u tržišnom društvu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8541" y="950259"/>
            <a:ext cx="6575206" cy="4970251"/>
          </a:xfrm>
        </p:spPr>
        <p:txBody>
          <a:bodyPr anchor="ctr">
            <a:noAutofit/>
          </a:bodyPr>
          <a:lstStyle/>
          <a:p>
            <a:pPr marL="514350" indent="-514350">
              <a:buAutoNum type="arabicPeriod"/>
            </a:pPr>
            <a:r>
              <a:rPr lang="en-US" sz="2400" b="1" dirty="0" err="1"/>
              <a:t>Ekonomsk</a:t>
            </a:r>
            <a:r>
              <a:rPr lang="sr-Latn-RS" sz="2400" b="1" dirty="0"/>
              <a:t>a</a:t>
            </a:r>
            <a:r>
              <a:rPr lang="en-US" sz="2400" b="1" dirty="0"/>
              <a:t> </a:t>
            </a:r>
            <a:r>
              <a:rPr lang="en-US" sz="2400" b="1" dirty="0" err="1"/>
              <a:t>funkciju</a:t>
            </a:r>
            <a:r>
              <a:rPr lang="en-US" sz="2400" b="1" dirty="0"/>
              <a:t> </a:t>
            </a:r>
            <a:r>
              <a:rPr lang="sr-Latn-RS" sz="2400" dirty="0"/>
              <a:t>- </a:t>
            </a:r>
            <a:r>
              <a:rPr lang="en-US" sz="2400" dirty="0"/>
              <a:t>se </a:t>
            </a:r>
            <a:r>
              <a:rPr lang="en-US" sz="2400" dirty="0" err="1"/>
              <a:t>svodi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brigu</a:t>
            </a:r>
            <a:r>
              <a:rPr lang="en-US" sz="2400" dirty="0"/>
              <a:t> za </a:t>
            </a:r>
            <a:r>
              <a:rPr lang="en-US" sz="2400" b="1" u="sng" dirty="0" err="1"/>
              <a:t>stabilno</a:t>
            </a:r>
            <a:r>
              <a:rPr lang="en-US" sz="2400" b="1" u="sng" dirty="0"/>
              <a:t> </a:t>
            </a:r>
            <a:r>
              <a:rPr lang="en-US" sz="2400" b="1" u="sng" dirty="0" err="1"/>
              <a:t>tržišno</a:t>
            </a:r>
            <a:r>
              <a:rPr lang="en-US" sz="2400" b="1" u="sng" dirty="0"/>
              <a:t> </a:t>
            </a:r>
            <a:r>
              <a:rPr lang="en-US" sz="2400" b="1" u="sng" dirty="0" err="1"/>
              <a:t>privređivanje</a:t>
            </a:r>
            <a:r>
              <a:rPr lang="en-US" sz="2400" b="1" u="sng" dirty="0"/>
              <a:t> </a:t>
            </a:r>
            <a:r>
              <a:rPr lang="en-US" sz="2400" b="1" u="sng" dirty="0" err="1"/>
              <a:t>i</a:t>
            </a:r>
            <a:r>
              <a:rPr lang="en-US" sz="2400" b="1" u="sng" dirty="0"/>
              <a:t> </a:t>
            </a:r>
            <a:r>
              <a:rPr lang="en-US" sz="2400" b="1" u="sng" dirty="0" err="1"/>
              <a:t>društveni</a:t>
            </a:r>
            <a:r>
              <a:rPr lang="en-US" sz="2400" b="1" u="sng" dirty="0"/>
              <a:t> </a:t>
            </a:r>
            <a:r>
              <a:rPr lang="en-US" sz="2400" b="1" u="sng" dirty="0" err="1"/>
              <a:t>razvoj</a:t>
            </a:r>
            <a:r>
              <a:rPr lang="en-US" sz="2400" b="1" u="sng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odnosno</a:t>
            </a:r>
            <a:r>
              <a:rPr lang="en-US" sz="2400" dirty="0"/>
              <a:t> </a:t>
            </a:r>
            <a:r>
              <a:rPr lang="en-US" sz="2400" dirty="0" err="1"/>
              <a:t>preduzimanje</a:t>
            </a:r>
            <a:r>
              <a:rPr lang="en-US" sz="2400" dirty="0"/>
              <a:t> </a:t>
            </a:r>
            <a:r>
              <a:rPr lang="en-US" sz="2400" dirty="0" err="1"/>
              <a:t>svih</a:t>
            </a:r>
            <a:r>
              <a:rPr lang="en-US" sz="2400" dirty="0"/>
              <a:t> </a:t>
            </a:r>
            <a:r>
              <a:rPr lang="en-US" sz="2400" dirty="0" err="1"/>
              <a:t>potrebnih</a:t>
            </a:r>
            <a:r>
              <a:rPr lang="en-US" sz="2400" dirty="0"/>
              <a:t> </a:t>
            </a:r>
            <a:r>
              <a:rPr lang="en-US" sz="2400" dirty="0" err="1"/>
              <a:t>mera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instrumenata</a:t>
            </a:r>
            <a:r>
              <a:rPr lang="en-US" sz="2400" dirty="0"/>
              <a:t> u </a:t>
            </a:r>
            <a:r>
              <a:rPr lang="en-US" sz="2400" dirty="0" err="1"/>
              <a:t>sprovođenju</a:t>
            </a:r>
            <a:r>
              <a:rPr lang="en-US" sz="2400" dirty="0"/>
              <a:t> </a:t>
            </a:r>
            <a:r>
              <a:rPr lang="en-US" sz="2400" dirty="0" err="1"/>
              <a:t>određene</a:t>
            </a:r>
            <a:r>
              <a:rPr lang="en-US" sz="2400" dirty="0"/>
              <a:t> </a:t>
            </a:r>
            <a:r>
              <a:rPr lang="en-US" sz="2400" dirty="0" err="1"/>
              <a:t>ekonomske</a:t>
            </a:r>
            <a:r>
              <a:rPr lang="en-US" sz="2400" dirty="0"/>
              <a:t> </a:t>
            </a:r>
            <a:r>
              <a:rPr lang="en-US" sz="2400" dirty="0" err="1"/>
              <a:t>politike</a:t>
            </a:r>
            <a:endParaRPr lang="sr-Latn-RS" sz="2400" dirty="0"/>
          </a:p>
          <a:p>
            <a:pPr marL="514350" indent="-514350">
              <a:buAutoNum type="arabicPeriod"/>
            </a:pPr>
            <a:r>
              <a:rPr lang="en-US" sz="2400" b="1" dirty="0" err="1"/>
              <a:t>Političk</a:t>
            </a:r>
            <a:r>
              <a:rPr lang="sr-Latn-RS" sz="2400" b="1" dirty="0"/>
              <a:t>a</a:t>
            </a:r>
            <a:r>
              <a:rPr lang="en-US" sz="2400" b="1" dirty="0"/>
              <a:t> </a:t>
            </a:r>
            <a:r>
              <a:rPr lang="en-US" sz="2400" b="1" dirty="0" err="1"/>
              <a:t>funkciju</a:t>
            </a:r>
            <a:r>
              <a:rPr lang="sr-Latn-RS" sz="2400" b="1" dirty="0"/>
              <a:t> </a:t>
            </a:r>
            <a:r>
              <a:rPr lang="sr-Latn-RS" sz="2400" dirty="0"/>
              <a:t>- </a:t>
            </a:r>
            <a:r>
              <a:rPr lang="en-US" sz="2400" dirty="0"/>
              <a:t>se </a:t>
            </a:r>
            <a:r>
              <a:rPr lang="en-US" sz="2400" dirty="0" err="1"/>
              <a:t>svodi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uređivanje</a:t>
            </a:r>
            <a:r>
              <a:rPr lang="en-US" sz="2400" dirty="0"/>
              <a:t> </a:t>
            </a:r>
            <a:r>
              <a:rPr lang="en-US" sz="2400" dirty="0" err="1"/>
              <a:t>pravnog</a:t>
            </a:r>
            <a:r>
              <a:rPr lang="en-US" sz="2400" dirty="0"/>
              <a:t> </a:t>
            </a:r>
            <a:r>
              <a:rPr lang="en-US" sz="2400" dirty="0" err="1"/>
              <a:t>poretka</a:t>
            </a:r>
            <a:r>
              <a:rPr lang="en-US" sz="2400" dirty="0"/>
              <a:t>, </a:t>
            </a:r>
            <a:r>
              <a:rPr lang="en-US" sz="2400" dirty="0" err="1"/>
              <a:t>zaštitu</a:t>
            </a:r>
            <a:r>
              <a:rPr lang="en-US" sz="2400" dirty="0"/>
              <a:t> </a:t>
            </a:r>
            <a:r>
              <a:rPr lang="en-US" sz="2400" dirty="0" err="1"/>
              <a:t>slobode</a:t>
            </a:r>
            <a:r>
              <a:rPr lang="en-US" sz="2400" dirty="0"/>
              <a:t> </a:t>
            </a:r>
            <a:r>
              <a:rPr lang="en-US" sz="2400" dirty="0" err="1"/>
              <a:t>pojedinca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sprovođenje</a:t>
            </a:r>
            <a:r>
              <a:rPr lang="en-US" sz="2400" dirty="0"/>
              <a:t> </a:t>
            </a:r>
            <a:r>
              <a:rPr lang="en-US" sz="2400" dirty="0" err="1"/>
              <a:t>društvenih</a:t>
            </a:r>
            <a:r>
              <a:rPr lang="en-US" sz="2400" dirty="0"/>
              <a:t> </a:t>
            </a:r>
            <a:r>
              <a:rPr lang="en-US" sz="2400" dirty="0" err="1"/>
              <a:t>pravila</a:t>
            </a:r>
            <a:r>
              <a:rPr lang="en-US" sz="2400" dirty="0"/>
              <a:t> po </a:t>
            </a:r>
            <a:r>
              <a:rPr lang="en-US" sz="2400" dirty="0" err="1"/>
              <a:t>kojima</a:t>
            </a:r>
            <a:r>
              <a:rPr lang="en-US" sz="2400" dirty="0"/>
              <a:t> </a:t>
            </a:r>
            <a:r>
              <a:rPr lang="en-US" sz="2400" dirty="0" err="1"/>
              <a:t>će</a:t>
            </a:r>
            <a:r>
              <a:rPr lang="en-US" sz="2400" dirty="0"/>
              <a:t> se </a:t>
            </a:r>
            <a:r>
              <a:rPr lang="en-US" sz="2400" dirty="0" err="1"/>
              <a:t>ponašati</a:t>
            </a:r>
            <a:r>
              <a:rPr lang="en-US" sz="2400" dirty="0"/>
              <a:t> </a:t>
            </a:r>
            <a:r>
              <a:rPr lang="en-US" sz="2400" dirty="0" err="1"/>
              <a:t>svi</a:t>
            </a:r>
            <a:r>
              <a:rPr lang="en-US" sz="2400" dirty="0"/>
              <a:t> </a:t>
            </a:r>
            <a:r>
              <a:rPr lang="en-US" sz="2400" dirty="0" err="1"/>
              <a:t>subjekti</a:t>
            </a:r>
            <a:r>
              <a:rPr lang="en-US" sz="2400" dirty="0"/>
              <a:t>. </a:t>
            </a:r>
            <a:endParaRPr lang="sr-Latn-RS" sz="2400" dirty="0"/>
          </a:p>
          <a:p>
            <a:pPr marL="0" indent="0">
              <a:buNone/>
            </a:pPr>
            <a:r>
              <a:rPr lang="en-US" sz="2400" dirty="0" err="1"/>
              <a:t>Najčešće</a:t>
            </a:r>
            <a:r>
              <a:rPr lang="en-US" sz="2400" dirty="0"/>
              <a:t> se </a:t>
            </a:r>
            <a:r>
              <a:rPr lang="en-US" sz="2400" dirty="0" err="1"/>
              <a:t>ima</a:t>
            </a:r>
            <a:r>
              <a:rPr lang="en-US" sz="2400" dirty="0"/>
              <a:t> u </a:t>
            </a:r>
            <a:r>
              <a:rPr lang="en-US" sz="2400" dirty="0" err="1"/>
              <a:t>vidu</a:t>
            </a:r>
            <a:r>
              <a:rPr lang="en-US" sz="2400" dirty="0"/>
              <a:t> </a:t>
            </a:r>
            <a:r>
              <a:rPr lang="en-US" sz="2400" dirty="0" err="1"/>
              <a:t>tzv</a:t>
            </a:r>
            <a:r>
              <a:rPr lang="en-US" sz="2400" dirty="0"/>
              <a:t>. </a:t>
            </a:r>
            <a:r>
              <a:rPr lang="en-US" sz="2400" b="1" u="sng" dirty="0"/>
              <a:t>„</a:t>
            </a:r>
            <a:r>
              <a:rPr lang="en-US" sz="2400" b="1" u="sng" dirty="0" err="1"/>
              <a:t>pravna</a:t>
            </a:r>
            <a:r>
              <a:rPr lang="en-US" sz="2400" b="1" u="sng" dirty="0"/>
              <a:t> </a:t>
            </a:r>
            <a:r>
              <a:rPr lang="en-US" sz="2400" b="1" u="sng" dirty="0" err="1"/>
              <a:t>država</a:t>
            </a:r>
            <a:r>
              <a:rPr lang="en-US" sz="2400" b="1" u="sng" dirty="0"/>
              <a:t>“ </a:t>
            </a:r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/>
              <a:t>čemu</a:t>
            </a:r>
            <a:r>
              <a:rPr lang="en-US" sz="2400" dirty="0"/>
              <a:t>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/>
              <a:t>institucije</a:t>
            </a:r>
            <a:r>
              <a:rPr lang="en-US" sz="2400" dirty="0"/>
              <a:t> </a:t>
            </a:r>
            <a:r>
              <a:rPr lang="en-US" sz="2400" dirty="0" err="1"/>
              <a:t>takve</a:t>
            </a:r>
            <a:r>
              <a:rPr lang="en-US" sz="2400" dirty="0"/>
              <a:t> </a:t>
            </a:r>
            <a:r>
              <a:rPr lang="en-US" sz="2400" dirty="0" err="1"/>
              <a:t>države</a:t>
            </a:r>
            <a:r>
              <a:rPr lang="en-US" sz="2400" dirty="0"/>
              <a:t> </a:t>
            </a:r>
            <a:r>
              <a:rPr lang="en-US" sz="2400" dirty="0" err="1"/>
              <a:t>moraju</a:t>
            </a:r>
            <a:r>
              <a:rPr lang="en-US" sz="2400" dirty="0"/>
              <a:t> </a:t>
            </a:r>
            <a:r>
              <a:rPr lang="en-US" sz="2400" dirty="0" err="1"/>
              <a:t>funkcionisati</a:t>
            </a:r>
            <a:r>
              <a:rPr lang="en-US" sz="2400" dirty="0"/>
              <a:t> u </a:t>
            </a:r>
            <a:r>
              <a:rPr lang="en-US" sz="2400" dirty="0" err="1"/>
              <a:t>cilju</a:t>
            </a:r>
            <a:r>
              <a:rPr lang="en-US" sz="2400" dirty="0"/>
              <a:t> </a:t>
            </a:r>
            <a:r>
              <a:rPr lang="en-US" sz="2400" dirty="0" err="1"/>
              <a:t>zaštite</a:t>
            </a:r>
            <a:r>
              <a:rPr lang="en-US" sz="2400" dirty="0"/>
              <a:t> </a:t>
            </a:r>
            <a:r>
              <a:rPr lang="en-US" sz="2400" dirty="0" err="1"/>
              <a:t>prava</a:t>
            </a:r>
            <a:r>
              <a:rPr lang="en-US" sz="2400" dirty="0"/>
              <a:t> </a:t>
            </a:r>
            <a:r>
              <a:rPr lang="en-US" sz="2400" dirty="0" err="1"/>
              <a:t>pojedinaca</a:t>
            </a:r>
            <a:r>
              <a:rPr lang="en-US" sz="2400" dirty="0"/>
              <a:t>, </a:t>
            </a:r>
            <a:r>
              <a:rPr lang="en-US" sz="2400" dirty="0" err="1"/>
              <a:t>odnosno</a:t>
            </a:r>
            <a:r>
              <a:rPr lang="en-US" sz="2400" dirty="0"/>
              <a:t> </a:t>
            </a:r>
            <a:r>
              <a:rPr lang="en-US" sz="2400" dirty="0" err="1"/>
              <a:t>institucija</a:t>
            </a:r>
            <a:r>
              <a:rPr lang="en-US" sz="2400" dirty="0"/>
              <a:t> u </a:t>
            </a:r>
            <a:r>
              <a:rPr lang="en-US" sz="2400" dirty="0" err="1"/>
              <a:t>sistemu</a:t>
            </a:r>
            <a:r>
              <a:rPr lang="sr-Latn-RS" sz="2400" dirty="0"/>
              <a:t> – delovanje države utemeljeno na pravnim propisima, i ustavu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2696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Market or the State: Why Polanyi Still Matters – Developing Economics">
            <a:extLst>
              <a:ext uri="{FF2B5EF4-FFF2-40B4-BE49-F238E27FC236}">
                <a16:creationId xmlns:a16="http://schemas.microsoft.com/office/drawing/2014/main" id="{732C354B-D15B-9515-7CE6-0B20D3532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22"/>
          <a:stretch/>
        </p:blipFill>
        <p:spPr bwMode="auto">
          <a:xfrm>
            <a:off x="-1" y="-2"/>
            <a:ext cx="6096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6090" y="377697"/>
            <a:ext cx="5020234" cy="5750857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sr-Latn-RS" sz="2400" b="1" dirty="0">
                <a:solidFill>
                  <a:srgbClr val="FF0000"/>
                </a:solidFill>
              </a:rPr>
              <a:t>Ekonomske krize karakteriše</a:t>
            </a:r>
          </a:p>
          <a:p>
            <a:r>
              <a:rPr lang="sr-Latn-RS" sz="2400" dirty="0"/>
              <a:t>Ciklično stajanje</a:t>
            </a:r>
          </a:p>
          <a:p>
            <a:r>
              <a:rPr lang="sr-Latn-RS" sz="2400" dirty="0"/>
              <a:t>Poremećaji u globalnom odnosu ponude i tražnje na tržištu</a:t>
            </a:r>
          </a:p>
          <a:p>
            <a:r>
              <a:rPr lang="sr-Latn-RS" sz="2400" dirty="0"/>
              <a:t>Monetarni poremećaji – inflacije, deflacije..</a:t>
            </a:r>
          </a:p>
          <a:p>
            <a:r>
              <a:rPr lang="sr-Latn-RS" sz="2400" dirty="0"/>
              <a:t>Pad privredne aktivnosti</a:t>
            </a:r>
          </a:p>
          <a:p>
            <a:r>
              <a:rPr lang="sr-Latn-RS" sz="2400" dirty="0"/>
              <a:t>Rast nezaposlenosti</a:t>
            </a:r>
          </a:p>
          <a:p>
            <a:r>
              <a:rPr lang="sr-Latn-RS" sz="2400" dirty="0"/>
              <a:t>Povećanje bankrotstva privrednih subjekata</a:t>
            </a:r>
          </a:p>
          <a:p>
            <a:pPr marL="0" indent="0" algn="just">
              <a:buNone/>
            </a:pPr>
            <a:r>
              <a:rPr lang="sr-Latn-RS" sz="2400" dirty="0"/>
              <a:t>Iz toga proizilazi puno posledica po ekonomiju i integritet svake države. </a:t>
            </a:r>
            <a:r>
              <a:rPr lang="sr-Latn-RS" sz="2400" dirty="0">
                <a:solidFill>
                  <a:srgbClr val="FF0000"/>
                </a:solidFill>
              </a:rPr>
              <a:t>Zbog toga borba protiv kriza je uslovila širenje delovanja države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29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800" y="569260"/>
            <a:ext cx="5768988" cy="5670820"/>
          </a:xfrm>
        </p:spPr>
        <p:txBody>
          <a:bodyPr anchor="ctr">
            <a:noAutofit/>
          </a:bodyPr>
          <a:lstStyle/>
          <a:p>
            <a:r>
              <a:rPr lang="sr-Latn-RS" sz="2400" b="1" u="sng" dirty="0"/>
              <a:t>Do 2008.godine </a:t>
            </a:r>
            <a:r>
              <a:rPr lang="sr-Latn-RS" sz="2400" dirty="0"/>
              <a:t>može se reći da je uvek preovladavao liberalizam. </a:t>
            </a:r>
          </a:p>
          <a:p>
            <a:r>
              <a:rPr lang="sr-Latn-RS" sz="2400" b="1" u="sng" dirty="0"/>
              <a:t>k</a:t>
            </a:r>
            <a:r>
              <a:rPr lang="en-US" sz="2400" b="1" u="sng" dirty="0" err="1"/>
              <a:t>rajem</a:t>
            </a:r>
            <a:r>
              <a:rPr lang="en-US" sz="2400" b="1" u="sng" dirty="0"/>
              <a:t> 2008. </a:t>
            </a:r>
            <a:r>
              <a:rPr lang="en-US" sz="2400" b="1" u="sng" dirty="0" err="1"/>
              <a:t>godine</a:t>
            </a:r>
            <a:r>
              <a:rPr lang="en-US" sz="2400" b="1" u="sng" dirty="0"/>
              <a:t> </a:t>
            </a:r>
            <a:r>
              <a:rPr lang="sr-Latn-RS" sz="2400" dirty="0"/>
              <a:t>– najstaje ozbiljna finansijska kriza koja se preliva na sve zemlje sveta - </a:t>
            </a:r>
            <a:r>
              <a:rPr lang="en-US" sz="2400" dirty="0" err="1"/>
              <a:t>većina</a:t>
            </a:r>
            <a:r>
              <a:rPr lang="en-US" sz="2400" dirty="0"/>
              <a:t> </a:t>
            </a:r>
            <a:r>
              <a:rPr lang="en-US" sz="2400" dirty="0" err="1"/>
              <a:t>država</a:t>
            </a:r>
            <a:r>
              <a:rPr lang="en-US" sz="2400" dirty="0"/>
              <a:t> u </a:t>
            </a:r>
            <a:r>
              <a:rPr lang="en-US" sz="2400" dirty="0" err="1"/>
              <a:t>svetu</a:t>
            </a:r>
            <a:r>
              <a:rPr lang="en-US" sz="2400" dirty="0"/>
              <a:t> je </a:t>
            </a:r>
            <a:r>
              <a:rPr lang="sr-Latn-RS" sz="2400" dirty="0"/>
              <a:t>tada </a:t>
            </a:r>
            <a:r>
              <a:rPr lang="en-US" sz="2400" dirty="0" err="1"/>
              <a:t>zaboravila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dogmu</a:t>
            </a:r>
            <a:r>
              <a:rPr lang="en-US" sz="2400" dirty="0"/>
              <a:t> </a:t>
            </a:r>
            <a:r>
              <a:rPr lang="en-US" sz="2400" dirty="0" err="1"/>
              <a:t>liberalnog</a:t>
            </a:r>
            <a:r>
              <a:rPr lang="en-US" sz="2400" dirty="0"/>
              <a:t> </a:t>
            </a:r>
            <a:r>
              <a:rPr lang="en-US" sz="2400" dirty="0" err="1"/>
              <a:t>kapitalizma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reagovala</a:t>
            </a:r>
            <a:r>
              <a:rPr lang="en-US" sz="2400" dirty="0"/>
              <a:t> je </a:t>
            </a:r>
            <a:r>
              <a:rPr lang="en-US" sz="2400" dirty="0" err="1"/>
              <a:t>kako</a:t>
            </a:r>
            <a:r>
              <a:rPr lang="en-US" sz="2400" dirty="0"/>
              <a:t> bi </a:t>
            </a:r>
            <a:r>
              <a:rPr lang="en-US" sz="2400" dirty="0" err="1"/>
              <a:t>spašavala</a:t>
            </a:r>
            <a:r>
              <a:rPr lang="en-US" sz="2400" dirty="0"/>
              <a:t> </a:t>
            </a:r>
            <a:r>
              <a:rPr lang="en-US" sz="2400" dirty="0" err="1"/>
              <a:t>svoje</a:t>
            </a:r>
            <a:r>
              <a:rPr lang="en-US" sz="2400" dirty="0"/>
              <a:t> </a:t>
            </a:r>
            <a:r>
              <a:rPr lang="en-US" sz="2400" dirty="0" err="1"/>
              <a:t>ekonomije</a:t>
            </a:r>
            <a:r>
              <a:rPr lang="en-US" sz="2400" dirty="0"/>
              <a:t> od </a:t>
            </a:r>
            <a:r>
              <a:rPr lang="en-US" sz="2400" dirty="0" err="1"/>
              <a:t>finansijskog</a:t>
            </a:r>
            <a:r>
              <a:rPr lang="en-US" sz="2400" dirty="0"/>
              <a:t> </a:t>
            </a:r>
            <a:r>
              <a:rPr lang="en-US" sz="2400" dirty="0" err="1"/>
              <a:t>kolapsa</a:t>
            </a:r>
            <a:r>
              <a:rPr lang="en-US" sz="2400" dirty="0"/>
              <a:t>. </a:t>
            </a:r>
            <a:endParaRPr lang="sr-Latn-RS" sz="2400" dirty="0"/>
          </a:p>
          <a:p>
            <a:r>
              <a:rPr lang="en-US" sz="2400" dirty="0" err="1"/>
              <a:t>Intervencija</a:t>
            </a:r>
            <a:r>
              <a:rPr lang="en-US" sz="2400" dirty="0"/>
              <a:t> je </a:t>
            </a:r>
            <a:r>
              <a:rPr lang="en-US" sz="2400" dirty="0" err="1"/>
              <a:t>nastavljena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b="1" u="sng" dirty="0" err="1"/>
              <a:t>tokom</a:t>
            </a:r>
            <a:r>
              <a:rPr lang="en-US" sz="2400" b="1" u="sng" dirty="0"/>
              <a:t> 2009</a:t>
            </a:r>
            <a:r>
              <a:rPr lang="en-US" sz="2400" dirty="0"/>
              <a:t>. </a:t>
            </a:r>
            <a:r>
              <a:rPr lang="en-US" sz="2400" dirty="0" err="1"/>
              <a:t>godine</a:t>
            </a:r>
            <a:r>
              <a:rPr lang="en-US" sz="2400" dirty="0"/>
              <a:t> </a:t>
            </a:r>
            <a:r>
              <a:rPr lang="en-US" sz="2400" dirty="0" err="1"/>
              <a:t>kako</a:t>
            </a:r>
            <a:r>
              <a:rPr lang="en-US" sz="2400" dirty="0"/>
              <a:t> bi se </a:t>
            </a:r>
            <a:r>
              <a:rPr lang="en-US" sz="2400" dirty="0" err="1"/>
              <a:t>potstakao</a:t>
            </a:r>
            <a:r>
              <a:rPr lang="en-US" sz="2400" dirty="0"/>
              <a:t> </a:t>
            </a:r>
            <a:r>
              <a:rPr lang="en-US" sz="2400" dirty="0" err="1"/>
              <a:t>privredni</a:t>
            </a:r>
            <a:r>
              <a:rPr lang="en-US" sz="2400" dirty="0"/>
              <a:t> </a:t>
            </a:r>
            <a:r>
              <a:rPr lang="en-US" sz="2400" dirty="0" err="1"/>
              <a:t>oporavak</a:t>
            </a:r>
            <a:r>
              <a:rPr lang="en-US" sz="2400" dirty="0"/>
              <a:t>. </a:t>
            </a:r>
            <a:endParaRPr lang="sr-Latn-RS" sz="2400" dirty="0"/>
          </a:p>
          <a:p>
            <a:r>
              <a:rPr lang="sr-Latn-RS" sz="2400" dirty="0"/>
              <a:t>r</a:t>
            </a:r>
            <a:r>
              <a:rPr lang="en-US" sz="2400" dirty="0" err="1"/>
              <a:t>ast</a:t>
            </a:r>
            <a:r>
              <a:rPr lang="en-US" sz="2400" dirty="0"/>
              <a:t> </a:t>
            </a:r>
            <a:r>
              <a:rPr lang="en-US" sz="2400" dirty="0" err="1"/>
              <a:t>javne</a:t>
            </a:r>
            <a:r>
              <a:rPr lang="en-US" sz="2400" dirty="0"/>
              <a:t> </a:t>
            </a:r>
            <a:r>
              <a:rPr lang="en-US" sz="2400" dirty="0" err="1"/>
              <a:t>potrošnje</a:t>
            </a:r>
            <a:r>
              <a:rPr lang="en-US" sz="2400" dirty="0"/>
              <a:t> </a:t>
            </a:r>
            <a:r>
              <a:rPr lang="en-US" sz="2400" dirty="0" err="1"/>
              <a:t>radi</a:t>
            </a:r>
            <a:r>
              <a:rPr lang="en-US" sz="2400" dirty="0"/>
              <a:t> </a:t>
            </a:r>
            <a:r>
              <a:rPr lang="en-US" sz="2400" dirty="0" err="1"/>
              <a:t>podsticanja</a:t>
            </a:r>
            <a:r>
              <a:rPr lang="en-US" sz="2400" dirty="0"/>
              <a:t> </a:t>
            </a:r>
            <a:r>
              <a:rPr lang="en-US" sz="2400" dirty="0" err="1"/>
              <a:t>potrošnje</a:t>
            </a:r>
            <a:r>
              <a:rPr lang="en-US" sz="2400" dirty="0"/>
              <a:t> </a:t>
            </a:r>
            <a:r>
              <a:rPr lang="en-US" sz="2400" dirty="0" err="1"/>
              <a:t>doveo</a:t>
            </a:r>
            <a:r>
              <a:rPr lang="en-US" sz="2400" dirty="0"/>
              <a:t> je do </a:t>
            </a:r>
            <a:r>
              <a:rPr lang="en-US" sz="2400" dirty="0" err="1"/>
              <a:t>naglog</a:t>
            </a:r>
            <a:r>
              <a:rPr lang="en-US" sz="2400" dirty="0"/>
              <a:t> rasta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dugova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je sad </a:t>
            </a:r>
            <a:r>
              <a:rPr lang="en-US" sz="2400" dirty="0" err="1"/>
              <a:t>svet</a:t>
            </a:r>
            <a:r>
              <a:rPr lang="en-US" sz="2400" dirty="0"/>
              <a:t> </a:t>
            </a:r>
            <a:r>
              <a:rPr lang="en-US" sz="2400" dirty="0" err="1"/>
              <a:t>opet</a:t>
            </a:r>
            <a:r>
              <a:rPr lang="en-US" sz="2400" dirty="0"/>
              <a:t> u </a:t>
            </a:r>
            <a:r>
              <a:rPr lang="en-US" sz="2400" dirty="0" err="1"/>
              <a:t>opasnosti</a:t>
            </a:r>
            <a:r>
              <a:rPr lang="en-US" sz="2400" dirty="0"/>
              <a:t> od </a:t>
            </a:r>
            <a:r>
              <a:rPr lang="en-US" sz="2400" dirty="0" err="1"/>
              <a:t>bankrota</a:t>
            </a:r>
            <a:r>
              <a:rPr lang="en-US" sz="2400" dirty="0"/>
              <a:t> </a:t>
            </a:r>
            <a:r>
              <a:rPr lang="en-US" sz="2400" dirty="0" err="1"/>
              <a:t>država</a:t>
            </a:r>
            <a:r>
              <a:rPr lang="en-US" sz="2400" dirty="0"/>
              <a:t>, a ne </a:t>
            </a:r>
            <a:r>
              <a:rPr lang="en-US" sz="2400" dirty="0" err="1"/>
              <a:t>banaka</a:t>
            </a:r>
            <a:r>
              <a:rPr lang="en-US" sz="2400" dirty="0"/>
              <a:t>, </a:t>
            </a:r>
            <a:r>
              <a:rPr lang="en-US" sz="2400" dirty="0" err="1"/>
              <a:t>kakva</a:t>
            </a:r>
            <a:r>
              <a:rPr lang="en-US" sz="2400" dirty="0"/>
              <a:t> je </a:t>
            </a:r>
            <a:r>
              <a:rPr lang="en-US" sz="2400" dirty="0" err="1"/>
              <a:t>opasnost</a:t>
            </a:r>
            <a:r>
              <a:rPr lang="en-US" sz="2400" dirty="0"/>
              <a:t> </a:t>
            </a:r>
            <a:r>
              <a:rPr lang="en-US" sz="2400" dirty="0" err="1"/>
              <a:t>postojala</a:t>
            </a:r>
            <a:r>
              <a:rPr lang="en-US" sz="2400" dirty="0"/>
              <a:t> u </a:t>
            </a:r>
            <a:r>
              <a:rPr lang="en-US" sz="2400" dirty="0" err="1"/>
              <a:t>toj</a:t>
            </a:r>
            <a:r>
              <a:rPr lang="en-US" sz="2400" dirty="0"/>
              <a:t> </a:t>
            </a:r>
            <a:r>
              <a:rPr lang="en-US" sz="2400" dirty="0" err="1"/>
              <a:t>godini</a:t>
            </a:r>
            <a:r>
              <a:rPr lang="en-US" sz="2400" dirty="0"/>
              <a:t>.</a:t>
            </a:r>
          </a:p>
        </p:txBody>
      </p:sp>
      <p:pic>
        <p:nvPicPr>
          <p:cNvPr id="2050" name="Picture 2" descr="Financial Crisis Rescuing By rodrigo | Business Cartoon | TOONPOOL">
            <a:extLst>
              <a:ext uri="{FF2B5EF4-FFF2-40B4-BE49-F238E27FC236}">
                <a16:creationId xmlns:a16="http://schemas.microsoft.com/office/drawing/2014/main" id="{96EC122D-3D1D-00B2-E755-BD7C487F7E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" r="-2" b="6422"/>
          <a:stretch/>
        </p:blipFill>
        <p:spPr bwMode="auto">
          <a:xfrm>
            <a:off x="6857797" y="-10886"/>
            <a:ext cx="5334204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267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sr-Latn-RS" sz="4000">
                <a:solidFill>
                  <a:srgbClr val="FFFFFF"/>
                </a:solidFill>
              </a:rPr>
              <a:t>Pravna država i vladavina prava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>
          <a:xfrm>
            <a:off x="4390611" y="561619"/>
            <a:ext cx="7174890" cy="3293205"/>
          </a:xfrm>
          <a:prstGeom prst="rect">
            <a:avLst/>
          </a:prstGeom>
        </p:spPr>
        <p:txBody>
          <a:bodyPr/>
          <a:lstStyle/>
          <a:p>
            <a:pPr algn="just" defTabSz="576072">
              <a:spcAft>
                <a:spcPts val="600"/>
              </a:spcAft>
            </a:pP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Uspostavljanje</a:t>
            </a: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nezavisnog</a:t>
            </a: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efikasnog</a:t>
            </a: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pravosuđa</a:t>
            </a:r>
            <a:r>
              <a:rPr lang="sr-Latn-RS" sz="3000" dirty="0"/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koje</a:t>
            </a: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podrazumeva</a:t>
            </a: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sr-Latn-RS" sz="3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71550" lvl="1" indent="-514350" algn="just" defTabSz="576072">
              <a:spcAft>
                <a:spcPts val="600"/>
              </a:spcAft>
              <a:buAutoNum type="arabicPeriod"/>
            </a:pP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integritet</a:t>
            </a: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sudova</a:t>
            </a: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sudija</a:t>
            </a: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endParaRPr lang="sr-Latn-RS" sz="3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8036" lvl="1" algn="just" defTabSz="576072">
              <a:spcAft>
                <a:spcPts val="600"/>
              </a:spcAft>
            </a:pPr>
            <a:r>
              <a:rPr lang="sr-Latn-R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2. </a:t>
            </a: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nepristrasnost</a:t>
            </a: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endParaRPr lang="sr-Latn-RS" sz="3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8036" lvl="1" algn="just" defTabSz="576072">
              <a:spcAft>
                <a:spcPts val="600"/>
              </a:spcAft>
            </a:pPr>
            <a:r>
              <a:rPr lang="sr-Latn-R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3. </a:t>
            </a: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stručnost</a:t>
            </a: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visok</a:t>
            </a: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standard </a:t>
            </a: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donošenja</a:t>
            </a:r>
            <a:r>
              <a:rPr lang="sr-Latn-R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odluka </a:t>
            </a:r>
            <a:endParaRPr lang="en-US" sz="3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4612341" y="4686778"/>
            <a:ext cx="6423212" cy="12312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6072">
              <a:spcAft>
                <a:spcPts val="600"/>
              </a:spcAft>
            </a:pPr>
            <a:r>
              <a:rPr lang="sr-Latn-RS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Svet je uspostavio GLOBALNI INDEKS VLADAVINE PRAVA</a:t>
            </a:r>
          </a:p>
          <a:p>
            <a:pPr algn="ctr" defTabSz="576072">
              <a:spcAft>
                <a:spcPts val="600"/>
              </a:spcAft>
            </a:pPr>
            <a:r>
              <a:rPr lang="sr-Latn-RS" sz="2000" b="1" u="sng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RULE OF LAW INDEX</a:t>
            </a:r>
          </a:p>
          <a:p>
            <a:pPr algn="ctr" defTabSz="576072">
              <a:spcAft>
                <a:spcPts val="600"/>
              </a:spcAft>
            </a:pPr>
            <a:r>
              <a:rPr lang="sr-Latn-RS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koji meri vladavinu prava u 140 države sveta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6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968696"/>
              </p:ext>
            </p:extLst>
          </p:nvPr>
        </p:nvGraphicFramePr>
        <p:xfrm>
          <a:off x="917969" y="643467"/>
          <a:ext cx="6578826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9172">
                  <a:extLst>
                    <a:ext uri="{9D8B030D-6E8A-4147-A177-3AD203B41FA5}">
                      <a16:colId xmlns:a16="http://schemas.microsoft.com/office/drawing/2014/main" val="235659162"/>
                    </a:ext>
                  </a:extLst>
                </a:gridCol>
                <a:gridCol w="2769654">
                  <a:extLst>
                    <a:ext uri="{9D8B030D-6E8A-4147-A177-3AD203B41FA5}">
                      <a16:colId xmlns:a16="http://schemas.microsoft.com/office/drawing/2014/main" val="181778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Zemlje rangiranje najboljih INDEKS VLADAVINE PRAVA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REZULTAT 0-1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7195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/>
                        <a:t>DANSKA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0,90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099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/>
                        <a:t>NORVEŠKA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0,89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399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/>
                        <a:t>FINSKA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0,87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300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/>
                        <a:t>ŠVEDSKA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0,86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696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/>
                        <a:t>HOLANDIJA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0,83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529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/>
                        <a:t>NEMAČKA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0,83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722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/>
                        <a:t>NOVI ZELAND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0,83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17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/>
                        <a:t>LUKSEMBURG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0,82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384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/>
                        <a:t>ESTONIJA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0,81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182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/>
                        <a:t>IRSKA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0,80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06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/>
                        <a:t>AUSTRIJA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0,80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472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/>
                        <a:t>KANADA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0,79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754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/>
                        <a:t>AUSTRALIJA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0,79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48376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512689" y="643467"/>
            <a:ext cx="2761341" cy="2606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688">
              <a:spcAft>
                <a:spcPts val="600"/>
              </a:spcAft>
            </a:pPr>
            <a:r>
              <a:rPr lang="sr-Latn-RS" sz="1836" kern="1200" dirty="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NAJNIŽI NIVO INDEKSA VALDAVINE PRAVA IMAJU</a:t>
            </a:r>
          </a:p>
          <a:p>
            <a:pPr marL="349758" indent="-349758" algn="ctr" defTabSz="932688">
              <a:spcAft>
                <a:spcPts val="600"/>
              </a:spcAft>
              <a:buAutoNum type="arabicPeriod"/>
            </a:pPr>
            <a:r>
              <a:rPr lang="sr-Latn-RS" sz="1836" kern="1200" dirty="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VENECUELA</a:t>
            </a:r>
          </a:p>
          <a:p>
            <a:pPr marL="349758" indent="-349758" algn="ctr" defTabSz="932688">
              <a:spcAft>
                <a:spcPts val="600"/>
              </a:spcAft>
              <a:buAutoNum type="arabicPeriod"/>
            </a:pPr>
            <a:r>
              <a:rPr lang="sr-Latn-RS" sz="1836" kern="1200" dirty="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KAMBODŽA</a:t>
            </a:r>
          </a:p>
          <a:p>
            <a:pPr marL="349758" indent="-349758" algn="ctr" defTabSz="932688">
              <a:spcAft>
                <a:spcPts val="600"/>
              </a:spcAft>
              <a:buAutoNum type="arabicPeriod"/>
            </a:pPr>
            <a:r>
              <a:rPr lang="sr-Latn-RS" sz="1836" kern="1200" dirty="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AVGANISTAN</a:t>
            </a:r>
          </a:p>
          <a:p>
            <a:pPr marL="349758" indent="-349758" algn="ctr" defTabSz="932688">
              <a:spcAft>
                <a:spcPts val="600"/>
              </a:spcAft>
              <a:buAutoNum type="arabicPeriod"/>
            </a:pPr>
            <a:r>
              <a:rPr lang="sr-Latn-RS" sz="1836" kern="1200" dirty="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KONGO</a:t>
            </a:r>
          </a:p>
          <a:p>
            <a:pPr marL="349758" indent="-349758" algn="ctr" defTabSz="932688">
              <a:spcAft>
                <a:spcPts val="600"/>
              </a:spcAft>
              <a:buAutoNum type="arabicPeriod"/>
            </a:pPr>
            <a:r>
              <a:rPr lang="sr-Latn-RS" sz="1836" kern="1200" dirty="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HAUTU</a:t>
            </a:r>
          </a:p>
          <a:p>
            <a:pPr marL="349758" indent="-349758" algn="ctr" defTabSz="932688">
              <a:spcAft>
                <a:spcPts val="600"/>
              </a:spcAft>
              <a:buAutoNum type="arabicPeriod"/>
            </a:pPr>
            <a:r>
              <a:rPr lang="sr-Latn-RS" sz="1836" kern="1200" dirty="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EGIPAT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512689" y="3480967"/>
            <a:ext cx="2761341" cy="2249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688">
              <a:spcAft>
                <a:spcPts val="600"/>
              </a:spcAft>
            </a:pPr>
            <a:r>
              <a:rPr lang="sr-Latn-RS" sz="1836" kern="120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U NAŠEM OKRUŽENJU</a:t>
            </a:r>
          </a:p>
          <a:p>
            <a:pPr marL="349758" indent="-349758" algn="ctr" defTabSz="932688">
              <a:spcAft>
                <a:spcPts val="600"/>
              </a:spcAft>
              <a:buAutoNum type="arabicPeriod"/>
            </a:pPr>
            <a:r>
              <a:rPr lang="sr-Latn-RS" sz="1836" kern="120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SLOVENIJA 31 MESTO</a:t>
            </a:r>
          </a:p>
          <a:p>
            <a:pPr marL="349758" indent="-349758" algn="ctr" defTabSz="932688">
              <a:spcAft>
                <a:spcPts val="600"/>
              </a:spcAft>
              <a:buAutoNum type="arabicPeriod"/>
            </a:pPr>
            <a:r>
              <a:rPr lang="sr-Latn-RS" sz="1836" kern="120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HRVATSKA 47</a:t>
            </a:r>
          </a:p>
          <a:p>
            <a:pPr marL="349758" indent="-349758" algn="ctr" defTabSz="932688">
              <a:spcAft>
                <a:spcPts val="600"/>
              </a:spcAft>
              <a:buAutoNum type="arabicPeriod"/>
            </a:pPr>
            <a:r>
              <a:rPr lang="sr-Latn-RS" sz="1836" kern="120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BOSNA I HERC 70</a:t>
            </a:r>
          </a:p>
          <a:p>
            <a:pPr marL="349758" indent="-349758" algn="ctr" defTabSz="932688">
              <a:spcAft>
                <a:spcPts val="600"/>
              </a:spcAft>
              <a:buAutoNum type="arabicPeriod"/>
            </a:pPr>
            <a:r>
              <a:rPr lang="sr-Latn-RS" sz="1836" kern="120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SRBIJA 83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95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r>
              <a:rPr lang="sr-Latn-RS" sz="4000" b="1"/>
              <a:t>Oblici državne intervencije</a:t>
            </a:r>
            <a:endParaRPr lang="en-US" sz="4000" b="1"/>
          </a:p>
        </p:txBody>
      </p:sp>
      <p:pic>
        <p:nvPicPr>
          <p:cNvPr id="3074" name="Picture 2" descr="Vlada Srbije: Sedam stvari koje možda niste znali o zgradi u Nemanjinoj 11  - BBC News na srpsk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9" r="15147" b="-1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/>
              <a:t>Pravni propisi </a:t>
            </a:r>
            <a:endParaRPr lang="sr-Latn-RS" sz="2000"/>
          </a:p>
          <a:p>
            <a:pPr marL="514350" indent="-514350">
              <a:buAutoNum type="arabicPeriod"/>
            </a:pPr>
            <a:r>
              <a:rPr lang="sr-Latn-RS" sz="2000"/>
              <a:t>tržište</a:t>
            </a:r>
          </a:p>
          <a:p>
            <a:pPr marL="514350" indent="-514350">
              <a:buAutoNum type="arabicPeriod"/>
            </a:pPr>
            <a:r>
              <a:rPr lang="sr-Latn-RS" sz="2000"/>
              <a:t>Proizvodnja i prodaja roba i usluga</a:t>
            </a:r>
          </a:p>
          <a:p>
            <a:pPr marL="514350" indent="-514350">
              <a:buAutoNum type="arabicPeriod"/>
            </a:pPr>
            <a:r>
              <a:rPr lang="en-US" sz="2000"/>
              <a:t>Makroekonomska politika</a:t>
            </a:r>
            <a:endParaRPr lang="sr-Latn-RS" sz="2000"/>
          </a:p>
          <a:p>
            <a:pPr marL="971550" lvl="1" indent="-514350">
              <a:buAutoNum type="arabicPeriod"/>
            </a:pPr>
            <a:r>
              <a:rPr lang="sr-Latn-RS" sz="2000"/>
              <a:t>Porezi, subvencije</a:t>
            </a:r>
            <a:endParaRPr lang="en-US" sz="2000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0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1321</Words>
  <Application>Microsoft Office PowerPoint</Application>
  <PresentationFormat>Widescreen</PresentationFormat>
  <Paragraphs>177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Meiryo</vt:lpstr>
      <vt:lpstr>Arial</vt:lpstr>
      <vt:lpstr>Calibri</vt:lpstr>
      <vt:lpstr>Calibri Light</vt:lpstr>
      <vt:lpstr>Office Theme</vt:lpstr>
      <vt:lpstr>Ravnoteža tržišta i oblici državne intervencije</vt:lpstr>
      <vt:lpstr>PowerPoint Presentation</vt:lpstr>
      <vt:lpstr>Da li je tržište uvek u ravnoteži?</vt:lpstr>
      <vt:lpstr>Funkcije države u tržišnom društvu</vt:lpstr>
      <vt:lpstr>PowerPoint Presentation</vt:lpstr>
      <vt:lpstr>PowerPoint Presentation</vt:lpstr>
      <vt:lpstr>Pravna država i vladavina prava</vt:lpstr>
      <vt:lpstr>PowerPoint Presentation</vt:lpstr>
      <vt:lpstr>Oblici državne intervencije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Moderna tržišna privreda danas</vt:lpstr>
      <vt:lpstr>TEME ZA PRISTUPNI RAD</vt:lpstr>
      <vt:lpstr>Pitanja za ispit i kolokvijum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Ravnoteža tržišta</dc:title>
  <dc:creator>User</dc:creator>
  <cp:lastModifiedBy>Zorana Mihajlovic</cp:lastModifiedBy>
  <cp:revision>26</cp:revision>
  <dcterms:created xsi:type="dcterms:W3CDTF">2023-02-01T05:47:50Z</dcterms:created>
  <dcterms:modified xsi:type="dcterms:W3CDTF">2024-02-16T07:56:41Z</dcterms:modified>
</cp:coreProperties>
</file>