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F81AE-2C88-4AC7-B41A-DF87DF4AD9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137AD7-4016-48E5-80A9-4D91F305B125}">
      <dgm:prSet/>
      <dgm:spPr/>
      <dgm:t>
        <a:bodyPr/>
        <a:lstStyle/>
        <a:p>
          <a:r>
            <a:rPr lang="en-US"/>
            <a:t>Postupak rasporedjivanja ukupnih troškova na nosioce naziva se kalkulacija (postupak izračunavanja cene koštanja)</a:t>
          </a:r>
        </a:p>
      </dgm:t>
    </dgm:pt>
    <dgm:pt modelId="{D9793535-3C34-4F8E-9B06-2ABCF2825228}" type="parTrans" cxnId="{53923F6E-A466-4DD5-8788-93B8659060A2}">
      <dgm:prSet/>
      <dgm:spPr/>
      <dgm:t>
        <a:bodyPr/>
        <a:lstStyle/>
        <a:p>
          <a:endParaRPr lang="en-US"/>
        </a:p>
      </dgm:t>
    </dgm:pt>
    <dgm:pt modelId="{9224DEE0-3DE5-4B25-B8E6-A913B860EED9}" type="sibTrans" cxnId="{53923F6E-A466-4DD5-8788-93B8659060A2}">
      <dgm:prSet/>
      <dgm:spPr/>
      <dgm:t>
        <a:bodyPr/>
        <a:lstStyle/>
        <a:p>
          <a:endParaRPr lang="en-US"/>
        </a:p>
      </dgm:t>
    </dgm:pt>
    <dgm:pt modelId="{343CA319-661F-4F89-A6A8-A01C2B4C8A74}">
      <dgm:prSet/>
      <dgm:spPr/>
      <dgm:t>
        <a:bodyPr/>
        <a:lstStyle/>
        <a:p>
          <a:r>
            <a:rPr lang="en-US"/>
            <a:t>Cilj utvrđivanja cene koštanja jeste da se svaki proizvod optereti onim iznosom troškova koji je svojom proizvodnjom izazvao, da bi se što efikasnije sprovela kontrola troškova i stvorila pouzdana osnova za donošenje poslovnih odluka </a:t>
          </a:r>
        </a:p>
      </dgm:t>
    </dgm:pt>
    <dgm:pt modelId="{84DB007B-6848-4A9D-80D4-4FB07FD9D480}" type="parTrans" cxnId="{8298D9D5-AC51-46C4-B424-325E92491362}">
      <dgm:prSet/>
      <dgm:spPr/>
      <dgm:t>
        <a:bodyPr/>
        <a:lstStyle/>
        <a:p>
          <a:endParaRPr lang="en-US"/>
        </a:p>
      </dgm:t>
    </dgm:pt>
    <dgm:pt modelId="{88001E67-56E6-4E9E-80BB-D14EDCE812DE}" type="sibTrans" cxnId="{8298D9D5-AC51-46C4-B424-325E92491362}">
      <dgm:prSet/>
      <dgm:spPr/>
      <dgm:t>
        <a:bodyPr/>
        <a:lstStyle/>
        <a:p>
          <a:endParaRPr lang="en-US"/>
        </a:p>
      </dgm:t>
    </dgm:pt>
    <dgm:pt modelId="{53F437F8-5411-4A77-A70F-AA2C8280D924}">
      <dgm:prSet/>
      <dgm:spPr/>
      <dgm:t>
        <a:bodyPr/>
        <a:lstStyle/>
        <a:p>
          <a:r>
            <a:rPr lang="en-US"/>
            <a:t>Prilikom kalkulacije cene koštanja moraju se poštovati odredjeni principi</a:t>
          </a:r>
        </a:p>
      </dgm:t>
    </dgm:pt>
    <dgm:pt modelId="{190A1484-553A-41D7-B665-2B84768073CF}" type="parTrans" cxnId="{30185195-E7B4-42D5-9649-AE25AB90C238}">
      <dgm:prSet/>
      <dgm:spPr/>
      <dgm:t>
        <a:bodyPr/>
        <a:lstStyle/>
        <a:p>
          <a:endParaRPr lang="en-US"/>
        </a:p>
      </dgm:t>
    </dgm:pt>
    <dgm:pt modelId="{3DA290B3-2BD0-4E82-9C7A-4326A1522C12}" type="sibTrans" cxnId="{30185195-E7B4-42D5-9649-AE25AB90C238}">
      <dgm:prSet/>
      <dgm:spPr/>
      <dgm:t>
        <a:bodyPr/>
        <a:lstStyle/>
        <a:p>
          <a:endParaRPr lang="en-US"/>
        </a:p>
      </dgm:t>
    </dgm:pt>
    <dgm:pt modelId="{EAC230CD-583C-4B81-ADC9-1310B5C12FD2}" type="pres">
      <dgm:prSet presAssocID="{3BCF81AE-2C88-4AC7-B41A-DF87DF4AD9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5D18B3-309C-4530-A6A1-32B74C0CCB6D}" type="pres">
      <dgm:prSet presAssocID="{B3137AD7-4016-48E5-80A9-4D91F305B125}" presName="hierRoot1" presStyleCnt="0"/>
      <dgm:spPr/>
    </dgm:pt>
    <dgm:pt modelId="{4EDCD061-F21E-49D1-8B89-4E34041CF71F}" type="pres">
      <dgm:prSet presAssocID="{B3137AD7-4016-48E5-80A9-4D91F305B125}" presName="composite" presStyleCnt="0"/>
      <dgm:spPr/>
    </dgm:pt>
    <dgm:pt modelId="{07E8F2CD-DAB6-4AFD-90C8-73EC445EC009}" type="pres">
      <dgm:prSet presAssocID="{B3137AD7-4016-48E5-80A9-4D91F305B125}" presName="background" presStyleLbl="node0" presStyleIdx="0" presStyleCnt="3"/>
      <dgm:spPr/>
    </dgm:pt>
    <dgm:pt modelId="{DEB48A61-30BE-48A5-A167-0F0D1B156375}" type="pres">
      <dgm:prSet presAssocID="{B3137AD7-4016-48E5-80A9-4D91F305B125}" presName="text" presStyleLbl="fgAcc0" presStyleIdx="0" presStyleCnt="3">
        <dgm:presLayoutVars>
          <dgm:chPref val="3"/>
        </dgm:presLayoutVars>
      </dgm:prSet>
      <dgm:spPr/>
    </dgm:pt>
    <dgm:pt modelId="{07B2E7A9-8265-4EAA-9EFA-B92C3A9AED84}" type="pres">
      <dgm:prSet presAssocID="{B3137AD7-4016-48E5-80A9-4D91F305B125}" presName="hierChild2" presStyleCnt="0"/>
      <dgm:spPr/>
    </dgm:pt>
    <dgm:pt modelId="{484F4025-EA03-4BB6-A2FC-0FC5C4243CD5}" type="pres">
      <dgm:prSet presAssocID="{343CA319-661F-4F89-A6A8-A01C2B4C8A74}" presName="hierRoot1" presStyleCnt="0"/>
      <dgm:spPr/>
    </dgm:pt>
    <dgm:pt modelId="{8B5F5AE7-D1BC-47B7-867E-85F38383C16E}" type="pres">
      <dgm:prSet presAssocID="{343CA319-661F-4F89-A6A8-A01C2B4C8A74}" presName="composite" presStyleCnt="0"/>
      <dgm:spPr/>
    </dgm:pt>
    <dgm:pt modelId="{A099C4A0-80E3-4202-96F1-18D9A9F388CB}" type="pres">
      <dgm:prSet presAssocID="{343CA319-661F-4F89-A6A8-A01C2B4C8A74}" presName="background" presStyleLbl="node0" presStyleIdx="1" presStyleCnt="3"/>
      <dgm:spPr/>
    </dgm:pt>
    <dgm:pt modelId="{7C859F4D-ED10-4068-BEA6-CC270D69C60B}" type="pres">
      <dgm:prSet presAssocID="{343CA319-661F-4F89-A6A8-A01C2B4C8A74}" presName="text" presStyleLbl="fgAcc0" presStyleIdx="1" presStyleCnt="3">
        <dgm:presLayoutVars>
          <dgm:chPref val="3"/>
        </dgm:presLayoutVars>
      </dgm:prSet>
      <dgm:spPr/>
    </dgm:pt>
    <dgm:pt modelId="{CAC4CF9D-D9BD-481E-B543-5063090837F7}" type="pres">
      <dgm:prSet presAssocID="{343CA319-661F-4F89-A6A8-A01C2B4C8A74}" presName="hierChild2" presStyleCnt="0"/>
      <dgm:spPr/>
    </dgm:pt>
    <dgm:pt modelId="{B14BC26D-7102-4ACF-9D41-6C5C878805A8}" type="pres">
      <dgm:prSet presAssocID="{53F437F8-5411-4A77-A70F-AA2C8280D924}" presName="hierRoot1" presStyleCnt="0"/>
      <dgm:spPr/>
    </dgm:pt>
    <dgm:pt modelId="{3A22D077-9D31-42A2-9D93-CFEBD972DCB7}" type="pres">
      <dgm:prSet presAssocID="{53F437F8-5411-4A77-A70F-AA2C8280D924}" presName="composite" presStyleCnt="0"/>
      <dgm:spPr/>
    </dgm:pt>
    <dgm:pt modelId="{D324D2B5-5676-4CE3-BEA9-14B8F2FD5698}" type="pres">
      <dgm:prSet presAssocID="{53F437F8-5411-4A77-A70F-AA2C8280D924}" presName="background" presStyleLbl="node0" presStyleIdx="2" presStyleCnt="3"/>
      <dgm:spPr/>
    </dgm:pt>
    <dgm:pt modelId="{55E390B3-908F-41D3-800E-16D4A62B16AA}" type="pres">
      <dgm:prSet presAssocID="{53F437F8-5411-4A77-A70F-AA2C8280D924}" presName="text" presStyleLbl="fgAcc0" presStyleIdx="2" presStyleCnt="3">
        <dgm:presLayoutVars>
          <dgm:chPref val="3"/>
        </dgm:presLayoutVars>
      </dgm:prSet>
      <dgm:spPr/>
    </dgm:pt>
    <dgm:pt modelId="{73CE8CEF-2C83-40F7-A0CB-6482C5EC9260}" type="pres">
      <dgm:prSet presAssocID="{53F437F8-5411-4A77-A70F-AA2C8280D924}" presName="hierChild2" presStyleCnt="0"/>
      <dgm:spPr/>
    </dgm:pt>
  </dgm:ptLst>
  <dgm:cxnLst>
    <dgm:cxn modelId="{53923F6E-A466-4DD5-8788-93B8659060A2}" srcId="{3BCF81AE-2C88-4AC7-B41A-DF87DF4AD9D1}" destId="{B3137AD7-4016-48E5-80A9-4D91F305B125}" srcOrd="0" destOrd="0" parTransId="{D9793535-3C34-4F8E-9B06-2ABCF2825228}" sibTransId="{9224DEE0-3DE5-4B25-B8E6-A913B860EED9}"/>
    <dgm:cxn modelId="{46AC3476-FA0D-4368-87E2-17514FBC656C}" type="presOf" srcId="{3BCF81AE-2C88-4AC7-B41A-DF87DF4AD9D1}" destId="{EAC230CD-583C-4B81-ADC9-1310B5C12FD2}" srcOrd="0" destOrd="0" presId="urn:microsoft.com/office/officeart/2005/8/layout/hierarchy1"/>
    <dgm:cxn modelId="{8B6EAD59-9115-4BAA-80ED-96231CA64069}" type="presOf" srcId="{343CA319-661F-4F89-A6A8-A01C2B4C8A74}" destId="{7C859F4D-ED10-4068-BEA6-CC270D69C60B}" srcOrd="0" destOrd="0" presId="urn:microsoft.com/office/officeart/2005/8/layout/hierarchy1"/>
    <dgm:cxn modelId="{30185195-E7B4-42D5-9649-AE25AB90C238}" srcId="{3BCF81AE-2C88-4AC7-B41A-DF87DF4AD9D1}" destId="{53F437F8-5411-4A77-A70F-AA2C8280D924}" srcOrd="2" destOrd="0" parTransId="{190A1484-553A-41D7-B665-2B84768073CF}" sibTransId="{3DA290B3-2BD0-4E82-9C7A-4326A1522C12}"/>
    <dgm:cxn modelId="{B8A1A5AF-5F4D-48E7-8820-4EF511F0CA75}" type="presOf" srcId="{B3137AD7-4016-48E5-80A9-4D91F305B125}" destId="{DEB48A61-30BE-48A5-A167-0F0D1B156375}" srcOrd="0" destOrd="0" presId="urn:microsoft.com/office/officeart/2005/8/layout/hierarchy1"/>
    <dgm:cxn modelId="{0D7DBDBF-F290-4EA9-A813-FCA4D68C5EA0}" type="presOf" srcId="{53F437F8-5411-4A77-A70F-AA2C8280D924}" destId="{55E390B3-908F-41D3-800E-16D4A62B16AA}" srcOrd="0" destOrd="0" presId="urn:microsoft.com/office/officeart/2005/8/layout/hierarchy1"/>
    <dgm:cxn modelId="{8298D9D5-AC51-46C4-B424-325E92491362}" srcId="{3BCF81AE-2C88-4AC7-B41A-DF87DF4AD9D1}" destId="{343CA319-661F-4F89-A6A8-A01C2B4C8A74}" srcOrd="1" destOrd="0" parTransId="{84DB007B-6848-4A9D-80D4-4FB07FD9D480}" sibTransId="{88001E67-56E6-4E9E-80BB-D14EDCE812DE}"/>
    <dgm:cxn modelId="{57B5C466-6ECF-4427-A22F-E9A6764F5867}" type="presParOf" srcId="{EAC230CD-583C-4B81-ADC9-1310B5C12FD2}" destId="{925D18B3-309C-4530-A6A1-32B74C0CCB6D}" srcOrd="0" destOrd="0" presId="urn:microsoft.com/office/officeart/2005/8/layout/hierarchy1"/>
    <dgm:cxn modelId="{50854C91-0A22-499B-B5F9-218EEA200879}" type="presParOf" srcId="{925D18B3-309C-4530-A6A1-32B74C0CCB6D}" destId="{4EDCD061-F21E-49D1-8B89-4E34041CF71F}" srcOrd="0" destOrd="0" presId="urn:microsoft.com/office/officeart/2005/8/layout/hierarchy1"/>
    <dgm:cxn modelId="{56C2CEAB-B701-4EE5-A292-99732D175178}" type="presParOf" srcId="{4EDCD061-F21E-49D1-8B89-4E34041CF71F}" destId="{07E8F2CD-DAB6-4AFD-90C8-73EC445EC009}" srcOrd="0" destOrd="0" presId="urn:microsoft.com/office/officeart/2005/8/layout/hierarchy1"/>
    <dgm:cxn modelId="{C4DC26B8-4F86-49D1-A348-0E802D81F4BF}" type="presParOf" srcId="{4EDCD061-F21E-49D1-8B89-4E34041CF71F}" destId="{DEB48A61-30BE-48A5-A167-0F0D1B156375}" srcOrd="1" destOrd="0" presId="urn:microsoft.com/office/officeart/2005/8/layout/hierarchy1"/>
    <dgm:cxn modelId="{FF95D8F5-50A4-477E-A545-582C8EF78F31}" type="presParOf" srcId="{925D18B3-309C-4530-A6A1-32B74C0CCB6D}" destId="{07B2E7A9-8265-4EAA-9EFA-B92C3A9AED84}" srcOrd="1" destOrd="0" presId="urn:microsoft.com/office/officeart/2005/8/layout/hierarchy1"/>
    <dgm:cxn modelId="{12D889CD-2C60-4A8C-A199-FA09B38B6054}" type="presParOf" srcId="{EAC230CD-583C-4B81-ADC9-1310B5C12FD2}" destId="{484F4025-EA03-4BB6-A2FC-0FC5C4243CD5}" srcOrd="1" destOrd="0" presId="urn:microsoft.com/office/officeart/2005/8/layout/hierarchy1"/>
    <dgm:cxn modelId="{9FFD19D0-9C59-417F-96C5-0DFEA296042E}" type="presParOf" srcId="{484F4025-EA03-4BB6-A2FC-0FC5C4243CD5}" destId="{8B5F5AE7-D1BC-47B7-867E-85F38383C16E}" srcOrd="0" destOrd="0" presId="urn:microsoft.com/office/officeart/2005/8/layout/hierarchy1"/>
    <dgm:cxn modelId="{636FC1B3-E102-4B10-8F5E-FA350EE25F29}" type="presParOf" srcId="{8B5F5AE7-D1BC-47B7-867E-85F38383C16E}" destId="{A099C4A0-80E3-4202-96F1-18D9A9F388CB}" srcOrd="0" destOrd="0" presId="urn:microsoft.com/office/officeart/2005/8/layout/hierarchy1"/>
    <dgm:cxn modelId="{E138D23C-0D0E-43DC-8EA2-BF281257890C}" type="presParOf" srcId="{8B5F5AE7-D1BC-47B7-867E-85F38383C16E}" destId="{7C859F4D-ED10-4068-BEA6-CC270D69C60B}" srcOrd="1" destOrd="0" presId="urn:microsoft.com/office/officeart/2005/8/layout/hierarchy1"/>
    <dgm:cxn modelId="{D40C01D2-E959-45E3-ACE1-D5C8E08FD212}" type="presParOf" srcId="{484F4025-EA03-4BB6-A2FC-0FC5C4243CD5}" destId="{CAC4CF9D-D9BD-481E-B543-5063090837F7}" srcOrd="1" destOrd="0" presId="urn:microsoft.com/office/officeart/2005/8/layout/hierarchy1"/>
    <dgm:cxn modelId="{FA1801D1-7A4C-4E82-A26A-86D0AC1FCC03}" type="presParOf" srcId="{EAC230CD-583C-4B81-ADC9-1310B5C12FD2}" destId="{B14BC26D-7102-4ACF-9D41-6C5C878805A8}" srcOrd="2" destOrd="0" presId="urn:microsoft.com/office/officeart/2005/8/layout/hierarchy1"/>
    <dgm:cxn modelId="{96B383D3-8A31-4B95-9E1B-98B91031B231}" type="presParOf" srcId="{B14BC26D-7102-4ACF-9D41-6C5C878805A8}" destId="{3A22D077-9D31-42A2-9D93-CFEBD972DCB7}" srcOrd="0" destOrd="0" presId="urn:microsoft.com/office/officeart/2005/8/layout/hierarchy1"/>
    <dgm:cxn modelId="{5C5213A7-90C1-4F69-AA69-B06AA7E825AD}" type="presParOf" srcId="{3A22D077-9D31-42A2-9D93-CFEBD972DCB7}" destId="{D324D2B5-5676-4CE3-BEA9-14B8F2FD5698}" srcOrd="0" destOrd="0" presId="urn:microsoft.com/office/officeart/2005/8/layout/hierarchy1"/>
    <dgm:cxn modelId="{D106D4BF-F047-4045-88F0-185D3EE889B4}" type="presParOf" srcId="{3A22D077-9D31-42A2-9D93-CFEBD972DCB7}" destId="{55E390B3-908F-41D3-800E-16D4A62B16AA}" srcOrd="1" destOrd="0" presId="urn:microsoft.com/office/officeart/2005/8/layout/hierarchy1"/>
    <dgm:cxn modelId="{DBB1C24C-8269-4ECE-9412-55EDF88B8238}" type="presParOf" srcId="{B14BC26D-7102-4ACF-9D41-6C5C878805A8}" destId="{73CE8CEF-2C83-40F7-A0CB-6482C5EC92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8F2CD-DAB6-4AFD-90C8-73EC445EC009}">
      <dsp:nvSpPr>
        <dsp:cNvPr id="0" name=""/>
        <dsp:cNvSpPr/>
      </dsp:nvSpPr>
      <dsp:spPr>
        <a:xfrm>
          <a:off x="0" y="1152060"/>
          <a:ext cx="2628247" cy="166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48A61-30BE-48A5-A167-0F0D1B156375}">
      <dsp:nvSpPr>
        <dsp:cNvPr id="0" name=""/>
        <dsp:cNvSpPr/>
      </dsp:nvSpPr>
      <dsp:spPr>
        <a:xfrm>
          <a:off x="292027" y="1429486"/>
          <a:ext cx="2628247" cy="1668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Postupak rasporedjivanja ukupnih troškova na nosioce naziva se kalkulacija (postupak izračunavanja cene koštanja)</a:t>
          </a:r>
        </a:p>
      </dsp:txBody>
      <dsp:txXfrm>
        <a:off x="340908" y="1478367"/>
        <a:ext cx="2530485" cy="1571175"/>
      </dsp:txXfrm>
    </dsp:sp>
    <dsp:sp modelId="{A099C4A0-80E3-4202-96F1-18D9A9F388CB}">
      <dsp:nvSpPr>
        <dsp:cNvPr id="0" name=""/>
        <dsp:cNvSpPr/>
      </dsp:nvSpPr>
      <dsp:spPr>
        <a:xfrm>
          <a:off x="3212302" y="1152060"/>
          <a:ext cx="2628247" cy="166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59F4D-ED10-4068-BEA6-CC270D69C60B}">
      <dsp:nvSpPr>
        <dsp:cNvPr id="0" name=""/>
        <dsp:cNvSpPr/>
      </dsp:nvSpPr>
      <dsp:spPr>
        <a:xfrm>
          <a:off x="3504329" y="1429486"/>
          <a:ext cx="2628247" cy="1668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Cilj utvrđivanja cene koštanja jeste da se svaki proizvod optereti onim iznosom troškova koji je svojom proizvodnjom izazvao, da bi se što efikasnije sprovela kontrola troškova i stvorila pouzdana osnova za donošenje poslovnih odluka </a:t>
          </a:r>
        </a:p>
      </dsp:txBody>
      <dsp:txXfrm>
        <a:off x="3553210" y="1478367"/>
        <a:ext cx="2530485" cy="1571175"/>
      </dsp:txXfrm>
    </dsp:sp>
    <dsp:sp modelId="{D324D2B5-5676-4CE3-BEA9-14B8F2FD5698}">
      <dsp:nvSpPr>
        <dsp:cNvPr id="0" name=""/>
        <dsp:cNvSpPr/>
      </dsp:nvSpPr>
      <dsp:spPr>
        <a:xfrm>
          <a:off x="6424604" y="1152060"/>
          <a:ext cx="2628247" cy="166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390B3-908F-41D3-800E-16D4A62B16AA}">
      <dsp:nvSpPr>
        <dsp:cNvPr id="0" name=""/>
        <dsp:cNvSpPr/>
      </dsp:nvSpPr>
      <dsp:spPr>
        <a:xfrm>
          <a:off x="6716632" y="1429486"/>
          <a:ext cx="2628247" cy="1668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Prilikom kalkulacije cene koštanja moraju se poštovati odredjeni principi</a:t>
          </a:r>
        </a:p>
      </dsp:txBody>
      <dsp:txXfrm>
        <a:off x="6765513" y="1478367"/>
        <a:ext cx="2530485" cy="157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Calculate Cost of Goods Sold for Your Business - TheStr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2" b="13958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/>
          </a:bodyPr>
          <a:lstStyle/>
          <a:p>
            <a:r>
              <a:rPr lang="sr-Latn-RS" dirty="0"/>
              <a:t>KALKULACIJA TROŠKOVA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496" y="292976"/>
            <a:ext cx="5925310" cy="1174991"/>
          </a:xfrm>
        </p:spPr>
        <p:txBody>
          <a:bodyPr>
            <a:normAutofit/>
          </a:bodyPr>
          <a:lstStyle/>
          <a:p>
            <a:r>
              <a:rPr lang="sr-Latn-RS" sz="2400"/>
              <a:t>Dodatna kalkulacija</a:t>
            </a:r>
            <a:endParaRPr lang="en-US" sz="2400"/>
          </a:p>
        </p:txBody>
      </p:sp>
      <p:pic>
        <p:nvPicPr>
          <p:cNvPr id="5" name="Picture 4" descr="Assorted piles of beans and legumes">
            <a:extLst>
              <a:ext uri="{FF2B5EF4-FFF2-40B4-BE49-F238E27FC236}">
                <a16:creationId xmlns:a16="http://schemas.microsoft.com/office/drawing/2014/main" id="{89100CF2-B163-2041-1818-E5AB60E08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4" r="20954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523" y="1467967"/>
            <a:ext cx="6906358" cy="44279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heterogenih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endParaRPr lang="sr-Latn-RS" dirty="0"/>
          </a:p>
          <a:p>
            <a:pPr>
              <a:lnSpc>
                <a:spcPct val="90000"/>
              </a:lnSpc>
            </a:pP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metodi</a:t>
            </a:r>
            <a:r>
              <a:rPr lang="en-US" dirty="0"/>
              <a:t> </a:t>
            </a:r>
            <a:r>
              <a:rPr lang="en-US" dirty="0" err="1"/>
              <a:t>kalkuacije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primeniti</a:t>
            </a:r>
            <a:r>
              <a:rPr lang="en-US" dirty="0"/>
              <a:t> </a:t>
            </a:r>
            <a:endParaRPr lang="sr-Latn-RS" dirty="0"/>
          </a:p>
          <a:p>
            <a:pPr>
              <a:lnSpc>
                <a:spcPct val="90000"/>
              </a:lnSpc>
            </a:pPr>
            <a:r>
              <a:rPr lang="en-US" dirty="0" err="1"/>
              <a:t>ključ</a:t>
            </a:r>
            <a:r>
              <a:rPr lang="en-US" dirty="0"/>
              <a:t> za </a:t>
            </a:r>
            <a:r>
              <a:rPr lang="en-US" dirty="0" err="1"/>
              <a:t>raspodelu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je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indirektnih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direktnih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direktnih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(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) </a:t>
            </a:r>
            <a:endParaRPr lang="sr-Latn-RS" dirty="0"/>
          </a:p>
          <a:p>
            <a:pPr>
              <a:lnSpc>
                <a:spcPct val="90000"/>
              </a:lnSpc>
            </a:pP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utvrdjivanje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koštanja</a:t>
            </a:r>
            <a:r>
              <a:rPr lang="en-US" dirty="0"/>
              <a:t>: </a:t>
            </a:r>
            <a:endParaRPr lang="sr-Latn-RS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deljenje</a:t>
            </a:r>
            <a:r>
              <a:rPr lang="en-US" sz="1800" dirty="0"/>
              <a:t> </a:t>
            </a:r>
            <a:r>
              <a:rPr lang="en-US" sz="1800" dirty="0" err="1"/>
              <a:t>indirektnih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</a:t>
            </a:r>
            <a:r>
              <a:rPr lang="en-US" sz="1800" dirty="0" err="1"/>
              <a:t>onim</a:t>
            </a:r>
            <a:r>
              <a:rPr lang="en-US" sz="1800" dirty="0"/>
              <a:t> </a:t>
            </a:r>
            <a:r>
              <a:rPr lang="en-US" sz="1800" dirty="0" err="1"/>
              <a:t>direktnim</a:t>
            </a:r>
            <a:r>
              <a:rPr lang="en-US" sz="1800" dirty="0"/>
              <a:t> </a:t>
            </a:r>
            <a:r>
              <a:rPr lang="en-US" sz="1800" dirty="0" err="1"/>
              <a:t>troškovima</a:t>
            </a:r>
            <a:r>
              <a:rPr lang="en-US" sz="1800" dirty="0"/>
              <a:t> koji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izabrani</a:t>
            </a:r>
            <a:r>
              <a:rPr lang="en-US" sz="1800" dirty="0"/>
              <a:t> za </a:t>
            </a:r>
            <a:r>
              <a:rPr lang="en-US" sz="1800" dirty="0" err="1"/>
              <a:t>kriterijum</a:t>
            </a:r>
            <a:r>
              <a:rPr lang="en-US" sz="1800" dirty="0"/>
              <a:t>, </a:t>
            </a:r>
            <a:r>
              <a:rPr lang="en-US" sz="1800" dirty="0" err="1"/>
              <a:t>čime</a:t>
            </a:r>
            <a:r>
              <a:rPr lang="en-US" sz="1800" dirty="0"/>
              <a:t> se </a:t>
            </a:r>
            <a:r>
              <a:rPr lang="en-US" sz="1800" dirty="0" err="1"/>
              <a:t>utvrdjuje</a:t>
            </a:r>
            <a:r>
              <a:rPr lang="en-US" sz="1800" dirty="0"/>
              <a:t> </a:t>
            </a:r>
            <a:r>
              <a:rPr lang="en-US" sz="1800" dirty="0" err="1"/>
              <a:t>ključ</a:t>
            </a:r>
            <a:r>
              <a:rPr lang="en-US" sz="1800" dirty="0"/>
              <a:t> za </a:t>
            </a:r>
            <a:r>
              <a:rPr lang="en-US" sz="1800" dirty="0" err="1"/>
              <a:t>raspodelu</a:t>
            </a:r>
            <a:r>
              <a:rPr lang="en-US" sz="1800" dirty="0"/>
              <a:t> </a:t>
            </a:r>
            <a:r>
              <a:rPr lang="en-US" sz="1800" dirty="0" err="1"/>
              <a:t>indirektnih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različite</a:t>
            </a:r>
            <a:r>
              <a:rPr lang="en-US" sz="1800" dirty="0"/>
              <a:t> </a:t>
            </a:r>
            <a:r>
              <a:rPr lang="en-US" sz="1800" dirty="0" err="1"/>
              <a:t>proizvode</a:t>
            </a:r>
            <a:r>
              <a:rPr lang="en-US" sz="1800" dirty="0"/>
              <a:t> </a:t>
            </a:r>
            <a:endParaRPr lang="sr-Latn-R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množenjem</a:t>
            </a:r>
            <a:r>
              <a:rPr lang="en-US" sz="1800" dirty="0"/>
              <a:t> </a:t>
            </a:r>
            <a:r>
              <a:rPr lang="en-US" sz="1800" dirty="0" err="1"/>
              <a:t>ovog</a:t>
            </a:r>
            <a:r>
              <a:rPr lang="en-US" sz="1800" dirty="0"/>
              <a:t> </a:t>
            </a:r>
            <a:r>
              <a:rPr lang="en-US" sz="1800" dirty="0" err="1"/>
              <a:t>ključa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iznosom</a:t>
            </a:r>
            <a:r>
              <a:rPr lang="en-US" sz="1800" dirty="0"/>
              <a:t> </a:t>
            </a:r>
            <a:r>
              <a:rPr lang="en-US" sz="1800" dirty="0" err="1"/>
              <a:t>direktnih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za </a:t>
            </a:r>
            <a:r>
              <a:rPr lang="en-US" sz="1800" dirty="0" err="1"/>
              <a:t>svaki</a:t>
            </a:r>
            <a:r>
              <a:rPr lang="en-US" sz="1800" dirty="0"/>
              <a:t> </a:t>
            </a:r>
            <a:r>
              <a:rPr lang="en-US" sz="1800" dirty="0" err="1"/>
              <a:t>proizvod</a:t>
            </a:r>
            <a:r>
              <a:rPr lang="en-US" sz="1800" dirty="0"/>
              <a:t>, </a:t>
            </a:r>
            <a:r>
              <a:rPr lang="en-US" sz="1800" dirty="0" err="1"/>
              <a:t>dobija</a:t>
            </a:r>
            <a:r>
              <a:rPr lang="en-US" sz="1800" dirty="0"/>
              <a:t> se </a:t>
            </a:r>
            <a:r>
              <a:rPr lang="en-US" sz="1800" dirty="0" err="1"/>
              <a:t>iznos</a:t>
            </a:r>
            <a:r>
              <a:rPr lang="en-US" sz="1800" dirty="0"/>
              <a:t> </a:t>
            </a:r>
            <a:r>
              <a:rPr lang="en-US" sz="1800" dirty="0" err="1"/>
              <a:t>indirektnih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po </a:t>
            </a:r>
            <a:r>
              <a:rPr lang="en-US" sz="1800" dirty="0" err="1"/>
              <a:t>vrstama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r>
              <a:rPr lang="en-US" sz="1800" dirty="0"/>
              <a:t> </a:t>
            </a:r>
            <a:endParaRPr lang="sr-Latn-R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dodavanje</a:t>
            </a:r>
            <a:r>
              <a:rPr lang="en-US" sz="1800" dirty="0"/>
              <a:t> </a:t>
            </a:r>
            <a:r>
              <a:rPr lang="en-US" sz="1800" dirty="0" err="1"/>
              <a:t>indirektnim</a:t>
            </a:r>
            <a:r>
              <a:rPr lang="en-US" sz="1800" dirty="0"/>
              <a:t> </a:t>
            </a:r>
            <a:r>
              <a:rPr lang="en-US" sz="1800" dirty="0" err="1"/>
              <a:t>troškovima</a:t>
            </a:r>
            <a:r>
              <a:rPr lang="en-US" sz="1800" dirty="0"/>
              <a:t> </a:t>
            </a:r>
            <a:r>
              <a:rPr lang="en-US" sz="1800" dirty="0" err="1"/>
              <a:t>direktne</a:t>
            </a:r>
            <a:r>
              <a:rPr lang="en-US" sz="1800" dirty="0"/>
              <a:t> </a:t>
            </a:r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deljenje</a:t>
            </a:r>
            <a:r>
              <a:rPr lang="en-US" sz="1800" dirty="0"/>
              <a:t> </a:t>
            </a:r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dobijenog</a:t>
            </a:r>
            <a:r>
              <a:rPr lang="en-US" sz="1800" dirty="0"/>
              <a:t> </a:t>
            </a:r>
            <a:r>
              <a:rPr lang="en-US" sz="1800" dirty="0" err="1"/>
              <a:t>iznosa</a:t>
            </a:r>
            <a:r>
              <a:rPr lang="en-US" sz="1800" dirty="0"/>
              <a:t> </a:t>
            </a:r>
            <a:r>
              <a:rPr lang="en-US" sz="1800" dirty="0" err="1"/>
              <a:t>troškova</a:t>
            </a:r>
            <a:r>
              <a:rPr lang="en-US" sz="1800" dirty="0"/>
              <a:t> </a:t>
            </a:r>
            <a:r>
              <a:rPr lang="en-US" sz="1800" dirty="0" err="1"/>
              <a:t>brojem</a:t>
            </a:r>
            <a:r>
              <a:rPr lang="en-US" sz="1800" dirty="0"/>
              <a:t> </a:t>
            </a:r>
            <a:r>
              <a:rPr lang="en-US" sz="1800" dirty="0" err="1"/>
              <a:t>jedinica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425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39" y="959371"/>
            <a:ext cx="7729728" cy="1188720"/>
          </a:xfrm>
        </p:spPr>
        <p:txBody>
          <a:bodyPr>
            <a:normAutofit/>
          </a:bodyPr>
          <a:lstStyle/>
          <a:p>
            <a:r>
              <a:rPr lang="sr-Latn-RS" sz="1800" dirty="0"/>
              <a:t>Primer</a:t>
            </a:r>
            <a:br>
              <a:rPr lang="sr-Latn-RS" sz="1800" dirty="0"/>
            </a:br>
            <a:r>
              <a:rPr lang="sr-Latn-RS" sz="1800" dirty="0"/>
              <a:t>indirektni troškovi (IT) = 800,000</a:t>
            </a:r>
            <a:br>
              <a:rPr lang="sr-Latn-RS" sz="1800" dirty="0"/>
            </a:br>
            <a:r>
              <a:rPr lang="sr-Latn-RS" sz="1800" dirty="0"/>
              <a:t>rasporediti na tri proizvoda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533577"/>
              </p:ext>
            </p:extLst>
          </p:nvPr>
        </p:nvGraphicFramePr>
        <p:xfrm>
          <a:off x="888269" y="2756160"/>
          <a:ext cx="10374941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85">
                  <a:extLst>
                    <a:ext uri="{9D8B030D-6E8A-4147-A177-3AD203B41FA5}">
                      <a16:colId xmlns:a16="http://schemas.microsoft.com/office/drawing/2014/main" val="2640738346"/>
                    </a:ext>
                  </a:extLst>
                </a:gridCol>
                <a:gridCol w="694630">
                  <a:extLst>
                    <a:ext uri="{9D8B030D-6E8A-4147-A177-3AD203B41FA5}">
                      <a16:colId xmlns:a16="http://schemas.microsoft.com/office/drawing/2014/main" val="2385005805"/>
                    </a:ext>
                  </a:extLst>
                </a:gridCol>
                <a:gridCol w="1196961">
                  <a:extLst>
                    <a:ext uri="{9D8B030D-6E8A-4147-A177-3AD203B41FA5}">
                      <a16:colId xmlns:a16="http://schemas.microsoft.com/office/drawing/2014/main" val="999659879"/>
                    </a:ext>
                  </a:extLst>
                </a:gridCol>
                <a:gridCol w="1802718">
                  <a:extLst>
                    <a:ext uri="{9D8B030D-6E8A-4147-A177-3AD203B41FA5}">
                      <a16:colId xmlns:a16="http://schemas.microsoft.com/office/drawing/2014/main" val="119428167"/>
                    </a:ext>
                  </a:extLst>
                </a:gridCol>
                <a:gridCol w="1599792">
                  <a:extLst>
                    <a:ext uri="{9D8B030D-6E8A-4147-A177-3AD203B41FA5}">
                      <a16:colId xmlns:a16="http://schemas.microsoft.com/office/drawing/2014/main" val="1670940949"/>
                    </a:ext>
                  </a:extLst>
                </a:gridCol>
                <a:gridCol w="2040721">
                  <a:extLst>
                    <a:ext uri="{9D8B030D-6E8A-4147-A177-3AD203B41FA5}">
                      <a16:colId xmlns:a16="http://schemas.microsoft.com/office/drawing/2014/main" val="3574389402"/>
                    </a:ext>
                  </a:extLst>
                </a:gridCol>
                <a:gridCol w="2315434">
                  <a:extLst>
                    <a:ext uri="{9D8B030D-6E8A-4147-A177-3AD203B41FA5}">
                      <a16:colId xmlns:a16="http://schemas.microsoft.com/office/drawing/2014/main" val="2847208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000" dirty="0"/>
                        <a:t>Proizvod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Q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Direktni troškovi</a:t>
                      </a:r>
                    </a:p>
                    <a:p>
                      <a:r>
                        <a:rPr lang="sr-Latn-RS" sz="1000" dirty="0"/>
                        <a:t>DT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Ključ za raspodelu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Indirektni troškovi </a:t>
                      </a:r>
                    </a:p>
                    <a:p>
                      <a:r>
                        <a:rPr lang="sr-Latn-RS" sz="1000" dirty="0"/>
                        <a:t>IT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Ukupni troškovi  UT = DT+IT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Troškovi po jedinici proizvoda</a:t>
                      </a:r>
                      <a:r>
                        <a:rPr lang="sr-Latn-RS" sz="1000" baseline="0" dirty="0"/>
                        <a:t>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3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1,6=</a:t>
                      </a:r>
                    </a:p>
                    <a:p>
                      <a:r>
                        <a:rPr lang="sr-Latn-RS" dirty="0"/>
                        <a:t>800,000/500,000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50,000 x 1,6= 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50,000+80,000=</a:t>
                      </a:r>
                    </a:p>
                    <a:p>
                      <a:r>
                        <a:rPr lang="sr-Latn-RS" dirty="0"/>
                        <a:t>130,000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130,000/1000=130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8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1,6=</a:t>
                      </a:r>
                    </a:p>
                    <a:p>
                      <a:r>
                        <a:rPr lang="sr-Latn-RS" dirty="0"/>
                        <a:t>800,000/500,000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150,000 x 1,6= 240,000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150,000+240,000=</a:t>
                      </a:r>
                    </a:p>
                    <a:p>
                      <a:r>
                        <a:rPr lang="sr-Latn-RS" dirty="0"/>
                        <a:t>390,000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390,000/2000=195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42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300,000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1,6=</a:t>
                      </a:r>
                    </a:p>
                    <a:p>
                      <a:r>
                        <a:rPr lang="sr-Latn-RS" dirty="0"/>
                        <a:t>800,000/500,000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300,000 x 1,6 = 480,000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300,000+480,000=</a:t>
                      </a:r>
                    </a:p>
                    <a:p>
                      <a:r>
                        <a:rPr lang="sr-Latn-RS" dirty="0"/>
                        <a:t>780,000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780,000/4000=195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5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1,300,000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6382"/>
                  </a:ext>
                </a:extLst>
              </a:tr>
            </a:tbl>
          </a:graphicData>
        </a:graphic>
      </p:graphicFrame>
      <p:pic>
        <p:nvPicPr>
          <p:cNvPr id="5122" name="Picture 2" descr="Inflate GIFs - Get the best gif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56" y="172677"/>
            <a:ext cx="2434354" cy="243435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0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0471-19AC-6AB5-07FE-213D1E5F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TEME PRISTUPNI RAD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6841-0620-2EA6-D094-86297DF0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r-Latn-RS" dirty="0"/>
              <a:t>Kalkulacija definisanje i značaj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Planska kalkulacija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Diviziona kalkulacija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Stvaran kalkulacija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Dodatna kalkulacija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3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EE9D-6DA7-4967-15B3-66EABD06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3061"/>
            <a:ext cx="7729728" cy="1188720"/>
          </a:xfrm>
        </p:spPr>
        <p:txBody>
          <a:bodyPr>
            <a:normAutofit/>
          </a:bodyPr>
          <a:lstStyle/>
          <a:p>
            <a:r>
              <a:rPr lang="sr-Latn-RS" sz="2000" dirty="0"/>
              <a:t>ISPITNA I PITANJA ZA KOLOKVIJUM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58197-32CC-8077-CE9E-3B24D2064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28800"/>
            <a:ext cx="7729728" cy="391122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r-Latn-RS" dirty="0"/>
              <a:t>ZNAČAJ KALKULACIJE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RAZLIKA DIREKTNIH I INDIREKTNIH TROŠKOVA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DEFINSIANJE KALKULACIJE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KAKVA KALKULACIJA MORA BITI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PODELA PREMA VREMENU IZRADE, I PREMA NAČINU IZRADE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DIVIZIONA KALKULACIJA, DEFINISANJE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KALKULACIJA EKVIVALENTNIH BROJAVA, ZNAČAJ I GDE SE KORSITI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/>
              <a:t>KALKULACIJA VEZANIH PROIZVODAM GDE SE KORSITI</a:t>
            </a:r>
          </a:p>
        </p:txBody>
      </p:sp>
    </p:spTree>
    <p:extLst>
      <p:ext uri="{BB962C8B-B14F-4D97-AF65-F5344CB8AC3E}">
        <p14:creationId xmlns:p14="http://schemas.microsoft.com/office/powerpoint/2010/main" val="134466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Multidimenzionalni</a:t>
            </a:r>
            <a:r>
              <a:rPr lang="sr-Latn-RS" dirty="0"/>
              <a:t> pristup troškovima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1816290" y="2819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multidimenzione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troškove su uključeni osnovne kategorije troškova, kao što su direktni i indirektni i novije kategorije troškova koje su bitne sa stanovišta donošenja poslovnih odluka. Direktni su oni koji se mogu neposredno povezati sa objektom troškova, a indirektni su oni koji se ne mogu direktno dovesti u vezu sa objektom troškova.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RS" sz="24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0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BF70-1553-4340-91E1-2E98E29C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34" y="1153792"/>
            <a:ext cx="5488283" cy="516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materijal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posebni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pojedinačni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varijabilni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fiksni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prodaje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pojedinačni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marketinga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marketinga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administracije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ow to Calculate Food Cost? Formulas for Chefs and F&amp;B managers - Apic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1" y="889448"/>
            <a:ext cx="6571377" cy="4620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7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536EFD0-90CF-1560-7D99-8046EB617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597201"/>
              </p:ext>
            </p:extLst>
          </p:nvPr>
        </p:nvGraphicFramePr>
        <p:xfrm>
          <a:off x="1474054" y="353626"/>
          <a:ext cx="9344880" cy="425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196908" y="438071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err="1">
                <a:solidFill>
                  <a:srgbClr val="FFFF00"/>
                </a:solidFill>
              </a:rPr>
              <a:t>Kalkulacija</a:t>
            </a:r>
            <a:r>
              <a:rPr lang="en-US" sz="2200" dirty="0">
                <a:solidFill>
                  <a:srgbClr val="FFFF00"/>
                </a:solidFill>
              </a:rPr>
              <a:t> mora </a:t>
            </a:r>
            <a:r>
              <a:rPr lang="en-US" sz="2200" dirty="0" err="1">
                <a:solidFill>
                  <a:srgbClr val="FFFF00"/>
                </a:solidFill>
              </a:rPr>
              <a:t>biti</a:t>
            </a:r>
            <a:r>
              <a:rPr lang="en-US" sz="2200" dirty="0">
                <a:solidFill>
                  <a:srgbClr val="FFFF00"/>
                </a:solidFill>
              </a:rPr>
              <a:t>: 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tačna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i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prilagođena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načinu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poslovanja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preduzeća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dokumentovana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knjigovodstvenom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evidencijom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jednoobrazna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za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sve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proizvode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uporediva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sa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drugim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kalkulacijama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endParaRPr lang="sr-Latn-RS" sz="22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</a:rPr>
              <a:t>blagovremena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pregledna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i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ekonomična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0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228" y="1248155"/>
            <a:ext cx="10134776" cy="466467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404040"/>
                </a:solidFill>
              </a:rPr>
              <a:t>Prema </a:t>
            </a:r>
            <a:r>
              <a:rPr lang="en-US" sz="1900" b="1" dirty="0" err="1">
                <a:solidFill>
                  <a:srgbClr val="404040"/>
                </a:solidFill>
              </a:rPr>
              <a:t>vremenu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izrade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može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biti</a:t>
            </a:r>
            <a:r>
              <a:rPr lang="en-US" sz="1900" dirty="0">
                <a:solidFill>
                  <a:srgbClr val="404040"/>
                </a:solidFill>
              </a:rPr>
              <a:t>: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 err="1">
                <a:solidFill>
                  <a:srgbClr val="404040"/>
                </a:solidFill>
              </a:rPr>
              <a:t>Planska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sr-Latn-RS" sz="1900" dirty="0">
                <a:solidFill>
                  <a:srgbClr val="404040"/>
                </a:solidFill>
              </a:rPr>
              <a:t>-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sastavlja</a:t>
            </a:r>
            <a:r>
              <a:rPr lang="en-US" sz="1900" dirty="0">
                <a:solidFill>
                  <a:srgbClr val="404040"/>
                </a:solidFill>
              </a:rPr>
              <a:t> se pre </a:t>
            </a:r>
            <a:r>
              <a:rPr lang="en-US" sz="1900" dirty="0" err="1">
                <a:solidFill>
                  <a:srgbClr val="404040"/>
                </a:solidFill>
              </a:rPr>
              <a:t>početka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obavljanja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aktivnosti</a:t>
            </a:r>
            <a:r>
              <a:rPr lang="en-US" sz="1900" dirty="0">
                <a:solidFill>
                  <a:srgbClr val="404040"/>
                </a:solidFill>
              </a:rPr>
              <a:t>, </a:t>
            </a:r>
            <a:r>
              <a:rPr lang="en-US" sz="1900" dirty="0" err="1">
                <a:solidFill>
                  <a:srgbClr val="404040"/>
                </a:solidFill>
              </a:rPr>
              <a:t>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osnovu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procenjenog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iznosa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troškova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ili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normativa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trošenja</a:t>
            </a:r>
            <a:r>
              <a:rPr lang="sr-Latn-RS" sz="1900" dirty="0">
                <a:solidFill>
                  <a:srgbClr val="404040"/>
                </a:solidFill>
              </a:rPr>
              <a:t>, 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ima</a:t>
            </a:r>
            <a:r>
              <a:rPr lang="en-US" sz="1900" dirty="0">
                <a:solidFill>
                  <a:srgbClr val="404040"/>
                </a:solidFill>
              </a:rPr>
              <a:t> za </a:t>
            </a:r>
            <a:r>
              <a:rPr lang="en-US" sz="1900" dirty="0" err="1">
                <a:solidFill>
                  <a:srgbClr val="404040"/>
                </a:solidFill>
              </a:rPr>
              <a:t>cilj</a:t>
            </a:r>
            <a:r>
              <a:rPr lang="en-US" sz="1900" dirty="0">
                <a:solidFill>
                  <a:srgbClr val="404040"/>
                </a:solidFill>
              </a:rPr>
              <a:t> da </a:t>
            </a:r>
            <a:r>
              <a:rPr lang="en-US" sz="1900" dirty="0" err="1">
                <a:solidFill>
                  <a:srgbClr val="404040"/>
                </a:solidFill>
              </a:rPr>
              <a:t>pruži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preliminarni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uvid</a:t>
            </a:r>
            <a:r>
              <a:rPr lang="en-US" sz="1900" dirty="0">
                <a:solidFill>
                  <a:srgbClr val="404040"/>
                </a:solidFill>
              </a:rPr>
              <a:t> u </a:t>
            </a:r>
            <a:r>
              <a:rPr lang="en-US" sz="1900" dirty="0" err="1">
                <a:solidFill>
                  <a:srgbClr val="404040"/>
                </a:solidFill>
              </a:rPr>
              <a:t>ekonomsku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opravdanost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odredjenog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posla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 err="1">
                <a:solidFill>
                  <a:srgbClr val="404040"/>
                </a:solidFill>
              </a:rPr>
              <a:t>Medjukalkulacija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sr-Latn-RS" sz="1900" dirty="0">
                <a:solidFill>
                  <a:srgbClr val="404040"/>
                </a:solidFill>
              </a:rPr>
              <a:t>- </a:t>
            </a:r>
            <a:r>
              <a:rPr lang="en-US" sz="1900" dirty="0" err="1">
                <a:solidFill>
                  <a:srgbClr val="404040"/>
                </a:solidFill>
              </a:rPr>
              <a:t>sastavlja</a:t>
            </a:r>
            <a:r>
              <a:rPr lang="en-US" sz="1900" dirty="0">
                <a:solidFill>
                  <a:srgbClr val="404040"/>
                </a:solidFill>
              </a:rPr>
              <a:t> se u </a:t>
            </a:r>
            <a:r>
              <a:rPr lang="en-US" sz="1900" dirty="0" err="1">
                <a:solidFill>
                  <a:srgbClr val="404040"/>
                </a:solidFill>
              </a:rPr>
              <a:t>toku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procesa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proizvodnje</a:t>
            </a:r>
            <a:r>
              <a:rPr lang="en-US" sz="1900" dirty="0">
                <a:solidFill>
                  <a:srgbClr val="404040"/>
                </a:solidFill>
              </a:rPr>
              <a:t> u </a:t>
            </a:r>
            <a:r>
              <a:rPr lang="en-US" sz="1900" dirty="0" err="1">
                <a:solidFill>
                  <a:srgbClr val="404040"/>
                </a:solidFill>
              </a:rPr>
              <a:t>cilju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kontrole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troškova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poredjenja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ostvarenih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i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planiranih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troškova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 err="1">
                <a:solidFill>
                  <a:srgbClr val="404040"/>
                </a:solidFill>
              </a:rPr>
              <a:t>Stvarna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sr-Latn-RS" sz="1900" dirty="0">
                <a:solidFill>
                  <a:srgbClr val="404040"/>
                </a:solidFill>
              </a:rPr>
              <a:t>- 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sastavlja</a:t>
            </a:r>
            <a:r>
              <a:rPr lang="en-US" sz="1900" dirty="0">
                <a:solidFill>
                  <a:srgbClr val="404040"/>
                </a:solidFill>
              </a:rPr>
              <a:t> se po </a:t>
            </a:r>
            <a:r>
              <a:rPr lang="en-US" sz="1900" dirty="0" err="1">
                <a:solidFill>
                  <a:srgbClr val="404040"/>
                </a:solidFill>
              </a:rPr>
              <a:t>obavljenom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poslu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osnovu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stvarno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nastalih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troškova</a:t>
            </a:r>
            <a:endParaRPr lang="sr-Latn-RS" sz="1900" dirty="0">
              <a:solidFill>
                <a:srgbClr val="404040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404040"/>
                </a:solidFill>
              </a:rPr>
              <a:t>Prema </a:t>
            </a:r>
            <a:r>
              <a:rPr lang="en-US" sz="1900" b="1" dirty="0" err="1">
                <a:solidFill>
                  <a:srgbClr val="404040"/>
                </a:solidFill>
              </a:rPr>
              <a:t>načinu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izrade</a:t>
            </a:r>
            <a:r>
              <a:rPr lang="en-US" sz="1900" b="1" dirty="0">
                <a:solidFill>
                  <a:srgbClr val="404040"/>
                </a:solidFill>
              </a:rPr>
              <a:t>, </a:t>
            </a:r>
            <a:r>
              <a:rPr lang="en-US" sz="1900" b="1" dirty="0" err="1">
                <a:solidFill>
                  <a:srgbClr val="404040"/>
                </a:solidFill>
              </a:rPr>
              <a:t>odnosno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metodu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raspotedjivanja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troškova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na</a:t>
            </a:r>
            <a:r>
              <a:rPr lang="en-US" sz="1900" b="1" dirty="0">
                <a:solidFill>
                  <a:srgbClr val="404040"/>
                </a:solidFill>
              </a:rPr>
              <a:t> </a:t>
            </a:r>
            <a:r>
              <a:rPr lang="en-US" sz="1900" b="1" dirty="0" err="1">
                <a:solidFill>
                  <a:srgbClr val="404040"/>
                </a:solidFill>
              </a:rPr>
              <a:t>nosioce</a:t>
            </a:r>
            <a:r>
              <a:rPr lang="en-US" sz="1900" dirty="0">
                <a:solidFill>
                  <a:srgbClr val="404040"/>
                </a:solidFill>
              </a:rPr>
              <a:t>, </a:t>
            </a:r>
            <a:r>
              <a:rPr lang="en-US" sz="1900" dirty="0" err="1">
                <a:solidFill>
                  <a:srgbClr val="404040"/>
                </a:solidFill>
              </a:rPr>
              <a:t>kalkulacije</a:t>
            </a:r>
            <a:r>
              <a:rPr lang="en-US" sz="1900" dirty="0">
                <a:solidFill>
                  <a:srgbClr val="404040"/>
                </a:solidFill>
              </a:rPr>
              <a:t> se dele </a:t>
            </a:r>
            <a:r>
              <a:rPr lang="en-US" sz="1900" dirty="0" err="1">
                <a:solidFill>
                  <a:srgbClr val="404040"/>
                </a:solidFill>
              </a:rPr>
              <a:t>na</a:t>
            </a:r>
            <a:r>
              <a:rPr lang="en-US" sz="1900" dirty="0">
                <a:solidFill>
                  <a:srgbClr val="404040"/>
                </a:solidFill>
              </a:rPr>
              <a:t>: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900" dirty="0" err="1">
                <a:solidFill>
                  <a:srgbClr val="404040"/>
                </a:solidFill>
              </a:rPr>
              <a:t>diviziona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ekvivalentnih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brojeva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vezanih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proizvoda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endParaRPr lang="sr-Latn-RS" sz="19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900" dirty="0" err="1">
                <a:solidFill>
                  <a:srgbClr val="404040"/>
                </a:solidFill>
              </a:rPr>
              <a:t>dodatna</a:t>
            </a:r>
            <a:r>
              <a:rPr lang="en-US" sz="1900" dirty="0">
                <a:solidFill>
                  <a:srgbClr val="404040"/>
                </a:solidFill>
              </a:rPr>
              <a:t> </a:t>
            </a:r>
            <a:r>
              <a:rPr lang="en-US" sz="1900" dirty="0" err="1">
                <a:solidFill>
                  <a:srgbClr val="404040"/>
                </a:solidFill>
              </a:rPr>
              <a:t>kalkulacija</a:t>
            </a:r>
            <a:endParaRPr lang="en-US" sz="1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7" y="442739"/>
            <a:ext cx="7729728" cy="581547"/>
          </a:xfrm>
        </p:spPr>
        <p:txBody>
          <a:bodyPr>
            <a:normAutofit fontScale="90000"/>
          </a:bodyPr>
          <a:lstStyle/>
          <a:p>
            <a:r>
              <a:rPr lang="sr-Latn-RS"/>
              <a:t>Diviziona kalkulacija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49" y="1303726"/>
            <a:ext cx="7729728" cy="3101983"/>
          </a:xfrm>
        </p:spPr>
        <p:txBody>
          <a:bodyPr/>
          <a:lstStyle/>
          <a:p>
            <a:r>
              <a:rPr lang="en-US"/>
              <a:t>koristi se kod homogenih (jednorodnih) proizvoda</a:t>
            </a:r>
            <a:r>
              <a:rPr lang="sr-Latn-RS"/>
              <a:t>,</a:t>
            </a:r>
            <a:r>
              <a:rPr lang="en-US"/>
              <a:t> sastoji se u utvrdjivanju ukupnih troškova i deljenju tih troškova ukupnom količinom proizvoda </a:t>
            </a:r>
            <a:endParaRPr lang="sr-Latn-RS"/>
          </a:p>
          <a:p>
            <a:r>
              <a:rPr lang="en-US"/>
              <a:t>nije potrebno razdvajati troškove na direktne i indirektne </a:t>
            </a:r>
            <a:endParaRPr lang="sr-Latn-RS"/>
          </a:p>
          <a:p>
            <a:r>
              <a:rPr lang="en-US"/>
              <a:t>višefazna diviziona kalkulacija primenjuje se u faznoj proizvodnji i podrazumeva da se cena koštanja po jedinici učinka utvrđuje za svaku fazu, a onda se sabiranjem cene koštanja svake faze dobija puna cena koštanja jedinice učinka</a:t>
            </a:r>
            <a:endParaRPr lang="sr-Latn-RS"/>
          </a:p>
          <a:p>
            <a:r>
              <a:rPr lang="en-US"/>
              <a:t>primena ovog metoda kalkulacije ograničena je na preduzeća koja masovno proizvode jednu vrstu proizvoda (cementare, mlinovi i sl.)</a:t>
            </a:r>
            <a:endParaRPr lang="en-US" dirty="0"/>
          </a:p>
        </p:txBody>
      </p:sp>
      <p:pic>
        <p:nvPicPr>
          <p:cNvPr id="2050" name="Picture 2" descr="Free Service Price Calculator | Job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49" y="3731254"/>
            <a:ext cx="3861672" cy="28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8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51" y="4462869"/>
            <a:ext cx="3698803" cy="1440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Kalkulacija pomoću ekvivalentnih brojeva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6049182" y="417095"/>
            <a:ext cx="5408696" cy="5875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koristi</a:t>
            </a:r>
            <a:r>
              <a:rPr lang="en-US" dirty="0">
                <a:solidFill>
                  <a:schemeClr val="bg1"/>
                </a:solidFill>
              </a:rPr>
              <a:t> se za </a:t>
            </a:r>
            <a:r>
              <a:rPr lang="en-US" dirty="0" err="1">
                <a:solidFill>
                  <a:schemeClr val="bg1"/>
                </a:solidFill>
              </a:rPr>
              <a:t>rasporedjivanje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indirektnih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kada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proizvodi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srodnih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npr</a:t>
            </a:r>
            <a:r>
              <a:rPr lang="en-US" dirty="0">
                <a:solidFill>
                  <a:schemeClr val="bg1"/>
                </a:solidFill>
              </a:rPr>
              <a:t>. u </a:t>
            </a:r>
            <a:r>
              <a:rPr lang="en-US" dirty="0" err="1">
                <a:solidFill>
                  <a:schemeClr val="bg1"/>
                </a:solidFill>
              </a:rPr>
              <a:t>valjaonici</a:t>
            </a:r>
            <a:r>
              <a:rPr lang="en-US" dirty="0">
                <a:solidFill>
                  <a:schemeClr val="bg1"/>
                </a:solidFill>
              </a:rPr>
              <a:t> lima </a:t>
            </a:r>
            <a:r>
              <a:rPr lang="en-US" dirty="0" err="1">
                <a:solidFill>
                  <a:schemeClr val="bg1"/>
                </a:solidFill>
              </a:rPr>
              <a:t>valjaju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limovi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različite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debljine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kako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srodni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proizvode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istog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materijala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istom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tehnološkom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postupku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indirektni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rasporedjuju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pomoću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koeficijenata</a:t>
            </a:r>
            <a:r>
              <a:rPr lang="en-US" dirty="0">
                <a:solidFill>
                  <a:schemeClr val="bg1"/>
                </a:solidFill>
              </a:rPr>
              <a:t> koji se </a:t>
            </a:r>
            <a:r>
              <a:rPr lang="en-US" dirty="0" err="1">
                <a:solidFill>
                  <a:schemeClr val="bg1"/>
                </a:solidFill>
              </a:rPr>
              <a:t>utvrdjuju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skladu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odredjenim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odnosima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trošenju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pojedine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bazi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tehničkih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normativa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iskustva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procene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množenjem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količine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utvrdjenim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koeficijentima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dobijaju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ekvivalentni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brojevi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 err="1">
                <a:solidFill>
                  <a:schemeClr val="bg1"/>
                </a:solidFill>
              </a:rPr>
              <a:t>odnosno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proizvodnje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uslovnim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jedinicama</a:t>
            </a:r>
            <a:endParaRPr lang="en-US" dirty="0">
              <a:solidFill>
                <a:schemeClr val="bg1"/>
              </a:solidFill>
            </a:endParaRP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deljenjem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indirektnih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zbirom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uslovnih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jedinica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visina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indirektnih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troškova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jedinici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uslovnog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obima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dobijen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množi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odgovarajućim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koeficijentom</a:t>
            </a:r>
            <a:r>
              <a:rPr lang="en-US" dirty="0">
                <a:solidFill>
                  <a:schemeClr val="bg1"/>
                </a:solidFill>
              </a:rPr>
              <a:t> da bi se </a:t>
            </a:r>
            <a:r>
              <a:rPr lang="en-US" dirty="0" err="1">
                <a:solidFill>
                  <a:schemeClr val="bg1"/>
                </a:solidFill>
              </a:rPr>
              <a:t>dobio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indirektnih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troškova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jedinici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stvarnog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proizvodnje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dodajući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iznosu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direktne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troškove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jedinici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dobija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cena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koštanja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jedinice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58" y="767271"/>
            <a:ext cx="411479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10896">
              <a:spcAft>
                <a:spcPts val="600"/>
              </a:spcAft>
            </a:pP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Direktni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troškovi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 se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mogu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neposredno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vezati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za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pojedinačni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proizovod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osnovu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originalne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dokumentacije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. </a:t>
            </a:r>
            <a:endParaRPr lang="sr-Latn-RS" kern="1200" dirty="0">
              <a:solidFill>
                <a:srgbClr val="FF0000"/>
              </a:solidFill>
              <a:latin typeface="Nunito Sans"/>
              <a:ea typeface="+mn-ea"/>
              <a:cs typeface="+mn-cs"/>
            </a:endParaRPr>
          </a:p>
          <a:p>
            <a:pPr algn="just" defTabSz="310896">
              <a:spcAft>
                <a:spcPts val="600"/>
              </a:spcAft>
            </a:pP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Na primer: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troškovi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materijala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, …</a:t>
            </a:r>
          </a:p>
          <a:p>
            <a:pPr algn="just" defTabSz="310896">
              <a:spcAft>
                <a:spcPts val="600"/>
              </a:spcAft>
            </a:pPr>
            <a:r>
              <a:rPr lang="en-US" b="1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Indirektni</a:t>
            </a:r>
            <a:r>
              <a:rPr lang="en-US" b="1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troškovi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 se ne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mogu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neposredno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vezati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za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pojedinačne</a:t>
            </a:r>
            <a:r>
              <a:rPr lang="en-US" u="sng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u="sng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proizvode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,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alociranje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se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vrši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pomoću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uslovih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baza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,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ključeva</a:t>
            </a:r>
            <a:r>
              <a:rPr lang="en-US" b="1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za </a:t>
            </a:r>
            <a:r>
              <a:rPr lang="en-US" b="1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raspodelu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.</a:t>
            </a:r>
          </a:p>
          <a:p>
            <a:pPr algn="just" defTabSz="310896">
              <a:spcAft>
                <a:spcPts val="600"/>
              </a:spcAft>
            </a:pP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Što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je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širi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krug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direktnih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troškova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to je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tačnija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kalkulacija</a:t>
            </a:r>
            <a:r>
              <a:rPr lang="en-US" kern="1200" dirty="0">
                <a:solidFill>
                  <a:srgbClr val="FF0000"/>
                </a:solidFill>
                <a:latin typeface="Nunito Sans"/>
                <a:ea typeface="+mn-ea"/>
                <a:cs typeface="+mn-cs"/>
              </a:rPr>
              <a:t>.</a:t>
            </a:r>
            <a:endParaRPr lang="en-US" b="0" dirty="0">
              <a:solidFill>
                <a:srgbClr val="FF0000"/>
              </a:solidFill>
              <a:effectLst/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544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>
            <a:extLst>
              <a:ext uri="{FF2B5EF4-FFF2-40B4-BE49-F238E27FC236}">
                <a16:creationId xmlns:a16="http://schemas.microsoft.com/office/drawing/2014/main" id="{185DD189-ADC3-4302-9CA4-0D5BEC699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877" y="1121561"/>
            <a:ext cx="9930384" cy="4608576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F59E0247-C443-489C-BE19-015905E00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958898"/>
            <a:ext cx="10259738" cy="493390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10" y="1246909"/>
            <a:ext cx="9307312" cy="90389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sr-Latn-RS"/>
              <a:t>primer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255457"/>
              </p:ext>
            </p:extLst>
          </p:nvPr>
        </p:nvGraphicFramePr>
        <p:xfrm>
          <a:off x="3065668" y="3286286"/>
          <a:ext cx="7731122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19">
                  <a:extLst>
                    <a:ext uri="{9D8B030D-6E8A-4147-A177-3AD203B41FA5}">
                      <a16:colId xmlns:a16="http://schemas.microsoft.com/office/drawing/2014/main" val="3764637472"/>
                    </a:ext>
                  </a:extLst>
                </a:gridCol>
                <a:gridCol w="549425">
                  <a:extLst>
                    <a:ext uri="{9D8B030D-6E8A-4147-A177-3AD203B41FA5}">
                      <a16:colId xmlns:a16="http://schemas.microsoft.com/office/drawing/2014/main" val="3458545410"/>
                    </a:ext>
                  </a:extLst>
                </a:gridCol>
                <a:gridCol w="1000738">
                  <a:extLst>
                    <a:ext uri="{9D8B030D-6E8A-4147-A177-3AD203B41FA5}">
                      <a16:colId xmlns:a16="http://schemas.microsoft.com/office/drawing/2014/main" val="1919971364"/>
                    </a:ext>
                  </a:extLst>
                </a:gridCol>
                <a:gridCol w="1283300">
                  <a:extLst>
                    <a:ext uri="{9D8B030D-6E8A-4147-A177-3AD203B41FA5}">
                      <a16:colId xmlns:a16="http://schemas.microsoft.com/office/drawing/2014/main" val="568162972"/>
                    </a:ext>
                  </a:extLst>
                </a:gridCol>
                <a:gridCol w="1236206">
                  <a:extLst>
                    <a:ext uri="{9D8B030D-6E8A-4147-A177-3AD203B41FA5}">
                      <a16:colId xmlns:a16="http://schemas.microsoft.com/office/drawing/2014/main" val="3659836643"/>
                    </a:ext>
                  </a:extLst>
                </a:gridCol>
                <a:gridCol w="1730288">
                  <a:extLst>
                    <a:ext uri="{9D8B030D-6E8A-4147-A177-3AD203B41FA5}">
                      <a16:colId xmlns:a16="http://schemas.microsoft.com/office/drawing/2014/main" val="3983659632"/>
                    </a:ext>
                  </a:extLst>
                </a:gridCol>
                <a:gridCol w="1104446">
                  <a:extLst>
                    <a:ext uri="{9D8B030D-6E8A-4147-A177-3AD203B41FA5}">
                      <a16:colId xmlns:a16="http://schemas.microsoft.com/office/drawing/2014/main" val="3522341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200"/>
                        <a:t>proizvod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Q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Norma čas/ jedinici proizvoda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Koeficient učešća u indirektnim</a:t>
                      </a:r>
                      <a:r>
                        <a:rPr lang="sr-Latn-RS" sz="1200" baseline="0"/>
                        <a:t> troškovima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Ekvivaletni broj (qxkoef)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ITR/ ekv.broj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/>
                        <a:t>IT po jedinici proizvoda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7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100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45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300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/>
                        <a:t>10,000/500=20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/>
                        <a:t>3x20=60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22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200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200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/>
                        <a:t>10,000/500=20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/>
                        <a:t>1x20=20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135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500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403611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65668" y="2206870"/>
            <a:ext cx="4203164" cy="56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6888">
              <a:spcAft>
                <a:spcPts val="600"/>
              </a:spcAft>
            </a:pPr>
            <a:r>
              <a:rPr lang="sr-Latn-RS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Indirektni troškovi su ukupno 10,000 din, </a:t>
            </a:r>
          </a:p>
          <a:p>
            <a:pPr algn="ctr" defTabSz="246888">
              <a:spcAft>
                <a:spcPts val="600"/>
              </a:spcAft>
            </a:pPr>
            <a:r>
              <a:rPr lang="sr-Latn-RS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treba ih rasporediti na 2 proizvoda (A i B)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What will it cost ? – Bringing a little Clarity to Homeow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30" y="1002592"/>
            <a:ext cx="1550590" cy="14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5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94" y="325005"/>
            <a:ext cx="7729728" cy="1188720"/>
          </a:xfrm>
        </p:spPr>
        <p:txBody>
          <a:bodyPr/>
          <a:lstStyle/>
          <a:p>
            <a:r>
              <a:rPr lang="sr-Latn-RS" dirty="0"/>
              <a:t>Kalkulacija vezanih proizvoda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54" y="1845302"/>
            <a:ext cx="6175065" cy="469285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prozvoda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u </a:t>
            </a:r>
            <a:r>
              <a:rPr lang="en-US" dirty="0" err="1"/>
              <a:t>jedinstvenom</a:t>
            </a:r>
            <a:r>
              <a:rPr lang="en-US" dirty="0"/>
              <a:t> </a:t>
            </a:r>
            <a:r>
              <a:rPr lang="en-US" dirty="0" err="1"/>
              <a:t>tehnološkom</a:t>
            </a:r>
            <a:r>
              <a:rPr lang="en-US" dirty="0"/>
              <a:t> </a:t>
            </a:r>
            <a:r>
              <a:rPr lang="en-US" dirty="0" err="1"/>
              <a:t>postupku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organske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sirovine</a:t>
            </a:r>
            <a:r>
              <a:rPr lang="en-US" dirty="0"/>
              <a:t> </a:t>
            </a:r>
            <a:endParaRPr lang="sr-Latn-RS" dirty="0"/>
          </a:p>
          <a:p>
            <a:pPr algn="just"/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se </a:t>
            </a:r>
            <a:r>
              <a:rPr lang="en-US" dirty="0" err="1"/>
              <a:t>organizuje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, a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pratioci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.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sporedni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šećer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rezanci</a:t>
            </a:r>
            <a:r>
              <a:rPr lang="en-US" dirty="0"/>
              <a:t> </a:t>
            </a:r>
            <a:r>
              <a:rPr lang="en-US" dirty="0" err="1"/>
              <a:t>šećerne</a:t>
            </a:r>
            <a:r>
              <a:rPr lang="en-US" dirty="0"/>
              <a:t> </a:t>
            </a:r>
            <a:r>
              <a:rPr lang="en-US" dirty="0" err="1"/>
              <a:t>repe</a:t>
            </a:r>
            <a:r>
              <a:rPr lang="en-US" dirty="0"/>
              <a:t>) </a:t>
            </a:r>
            <a:endParaRPr lang="sr-Latn-RS" dirty="0"/>
          </a:p>
          <a:p>
            <a:pPr algn="just"/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utvrdivanja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koštanja</a:t>
            </a:r>
            <a:r>
              <a:rPr lang="en-US" dirty="0"/>
              <a:t>: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- </a:t>
            </a:r>
            <a:r>
              <a:rPr lang="en-US" dirty="0" err="1"/>
              <a:t>prodajna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sporednih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= </a:t>
            </a:r>
            <a:r>
              <a:rPr lang="en-US" dirty="0" err="1"/>
              <a:t>preostali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: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=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koštanja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endParaRPr lang="sr-Latn-RS" dirty="0"/>
          </a:p>
          <a:p>
            <a:pPr algn="just"/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je </a:t>
            </a:r>
            <a:r>
              <a:rPr lang="en-US" dirty="0" err="1"/>
              <a:t>nepreciznost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prodajna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sporednih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odstupa</a:t>
            </a:r>
            <a:r>
              <a:rPr lang="en-US" dirty="0"/>
              <a:t> od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8419" y="1907082"/>
            <a:ext cx="5262705" cy="3970318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primer</a:t>
            </a:r>
          </a:p>
          <a:p>
            <a:pPr algn="just"/>
            <a:r>
              <a:rPr lang="en-US" dirty="0" err="1"/>
              <a:t>rafinerija</a:t>
            </a:r>
            <a:r>
              <a:rPr lang="en-US" dirty="0"/>
              <a:t> </a:t>
            </a:r>
            <a:r>
              <a:rPr lang="en-US" dirty="0" err="1"/>
              <a:t>jestivog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</a:t>
            </a:r>
            <a:r>
              <a:rPr lang="en-US" dirty="0" err="1"/>
              <a:t>proizvela</a:t>
            </a:r>
            <a:r>
              <a:rPr lang="en-US" dirty="0"/>
              <a:t> je 5.000 t </a:t>
            </a:r>
            <a:r>
              <a:rPr lang="en-US" dirty="0" err="1"/>
              <a:t>suncokretovog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</a:t>
            </a:r>
            <a:endParaRPr lang="sr-Latn-RS" dirty="0"/>
          </a:p>
          <a:p>
            <a:pPr algn="just"/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iznose</a:t>
            </a:r>
            <a:r>
              <a:rPr lang="en-US" dirty="0"/>
              <a:t> 17.000.000 </a:t>
            </a:r>
            <a:r>
              <a:rPr lang="en-US" dirty="0" err="1"/>
              <a:t>dinara</a:t>
            </a:r>
            <a:endParaRPr lang="sr-Latn-RS" dirty="0"/>
          </a:p>
          <a:p>
            <a:pPr algn="just"/>
            <a:r>
              <a:rPr lang="en-US" dirty="0" err="1"/>
              <a:t>tržišna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suncokretove</a:t>
            </a:r>
            <a:r>
              <a:rPr lang="en-US" dirty="0"/>
              <a:t> </a:t>
            </a:r>
            <a:r>
              <a:rPr lang="en-US" dirty="0" err="1"/>
              <a:t>sačme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masnih</a:t>
            </a:r>
            <a:r>
              <a:rPr lang="en-US" dirty="0"/>
              <a:t> </a:t>
            </a:r>
            <a:r>
              <a:rPr lang="en-US" dirty="0" err="1"/>
              <a:t>kiselina</a:t>
            </a:r>
            <a:r>
              <a:rPr lang="en-US" dirty="0"/>
              <a:t> (</a:t>
            </a:r>
            <a:r>
              <a:rPr lang="en-US" dirty="0" err="1"/>
              <a:t>sporednih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) </a:t>
            </a:r>
            <a:r>
              <a:rPr lang="en-US" dirty="0" err="1"/>
              <a:t>iznosi</a:t>
            </a:r>
            <a:r>
              <a:rPr lang="en-US" dirty="0"/>
              <a:t> 2.000.000 </a:t>
            </a:r>
            <a:r>
              <a:rPr lang="en-US" dirty="0" err="1"/>
              <a:t>dinara</a:t>
            </a:r>
            <a:r>
              <a:rPr lang="en-US" dirty="0"/>
              <a:t> </a:t>
            </a:r>
            <a:endParaRPr lang="sr-Latn-RS" dirty="0"/>
          </a:p>
          <a:p>
            <a:pPr algn="just"/>
            <a:endParaRPr lang="sr-Latn-RS" dirty="0"/>
          </a:p>
          <a:p>
            <a:pPr algn="just"/>
            <a:r>
              <a:rPr lang="sr-Latn-RS" dirty="0"/>
              <a:t>UT (17,000,000) – TV (2,000,000) = </a:t>
            </a:r>
          </a:p>
          <a:p>
            <a:pPr algn="just"/>
            <a:r>
              <a:rPr lang="sr-Latn-RS" dirty="0"/>
              <a:t>= deo TV (15,000,000)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Q = 5000 t</a:t>
            </a:r>
          </a:p>
          <a:p>
            <a:pPr algn="just"/>
            <a:r>
              <a:rPr lang="sr-Latn-RS" dirty="0"/>
              <a:t>Cena koštanja CK = deo TV (15,000,000)/Q (5000)</a:t>
            </a:r>
          </a:p>
          <a:p>
            <a:pPr algn="just"/>
            <a:r>
              <a:rPr lang="sr-Latn-RS" dirty="0">
                <a:solidFill>
                  <a:srgbClr val="FFFF00"/>
                </a:solidFill>
              </a:rPr>
              <a:t>Cena koštanja CK = 3000 din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1555514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73</TotalTime>
  <Words>1080</Words>
  <Application>Microsoft Office PowerPoint</Application>
  <PresentationFormat>Widescreen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Nunito Sans</vt:lpstr>
      <vt:lpstr>Parcel</vt:lpstr>
      <vt:lpstr>KALKULACIJA TROŠKOVA</vt:lpstr>
      <vt:lpstr>Multidimenzionalni pristup troškovima</vt:lpstr>
      <vt:lpstr>PowerPoint Presentation</vt:lpstr>
      <vt:lpstr>PowerPoint Presentation</vt:lpstr>
      <vt:lpstr>PowerPoint Presentation</vt:lpstr>
      <vt:lpstr>Diviziona kalkulacija</vt:lpstr>
      <vt:lpstr>Kalkulacija pomoću ekvivalentnih brojeva</vt:lpstr>
      <vt:lpstr>primer</vt:lpstr>
      <vt:lpstr>Kalkulacija vezanih proizvoda</vt:lpstr>
      <vt:lpstr>Dodatna kalkulacija</vt:lpstr>
      <vt:lpstr>Primer indirektni troškovi (IT) = 800,000 rasporediti na tri proizvoda</vt:lpstr>
      <vt:lpstr>TEME PRISTUPNI RAD</vt:lpstr>
      <vt:lpstr>ISPITNA I PITANJA ZA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KALKULACIJA TROŠKOVA</dc:title>
  <dc:creator>User</dc:creator>
  <cp:lastModifiedBy>Zorana Mihajlovic</cp:lastModifiedBy>
  <cp:revision>11</cp:revision>
  <dcterms:created xsi:type="dcterms:W3CDTF">2023-02-03T10:05:05Z</dcterms:created>
  <dcterms:modified xsi:type="dcterms:W3CDTF">2024-02-14T13:34:16Z</dcterms:modified>
</cp:coreProperties>
</file>