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57" r:id="rId5"/>
    <p:sldId id="261" r:id="rId6"/>
    <p:sldId id="266" r:id="rId7"/>
    <p:sldId id="258" r:id="rId8"/>
    <p:sldId id="262" r:id="rId9"/>
    <p:sldId id="267" r:id="rId10"/>
    <p:sldId id="268" r:id="rId11"/>
    <p:sldId id="263" r:id="rId12"/>
    <p:sldId id="264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9" y="3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6A575-493A-4423-9ECD-678478B6381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C44FF5-BC4E-464D-AF71-5F4257EB8914}">
      <dgm:prSet/>
      <dgm:spPr/>
      <dgm:t>
        <a:bodyPr/>
        <a:lstStyle/>
        <a:p>
          <a:r>
            <a:rPr lang="en-US"/>
            <a:t>Ceo proces izrade biznis plana ima za cilj da se dobije informacija o ostvarivoj dobiti i profitu. </a:t>
          </a:r>
        </a:p>
      </dgm:t>
    </dgm:pt>
    <dgm:pt modelId="{2DD4D4B5-B1DC-49D1-8759-7C3D5FB7FE48}" type="parTrans" cxnId="{0238E24C-A57A-449D-837A-C5A7B15EB097}">
      <dgm:prSet/>
      <dgm:spPr/>
      <dgm:t>
        <a:bodyPr/>
        <a:lstStyle/>
        <a:p>
          <a:endParaRPr lang="en-US"/>
        </a:p>
      </dgm:t>
    </dgm:pt>
    <dgm:pt modelId="{F4668C0F-3CFF-4D9E-9E74-B8363ECDA2E3}" type="sibTrans" cxnId="{0238E24C-A57A-449D-837A-C5A7B15EB097}">
      <dgm:prSet/>
      <dgm:spPr/>
      <dgm:t>
        <a:bodyPr/>
        <a:lstStyle/>
        <a:p>
          <a:endParaRPr lang="en-US"/>
        </a:p>
      </dgm:t>
    </dgm:pt>
    <dgm:pt modelId="{4FCC1916-34DF-4DCD-A3CC-8FC3EB517160}">
      <dgm:prSet/>
      <dgm:spPr/>
      <dgm:t>
        <a:bodyPr/>
        <a:lstStyle/>
        <a:p>
          <a:r>
            <a:rPr lang="en-US"/>
            <a:t>Da li je profit dovoljan za prihvatanje procenjenog rizika i započinjanje biznisa, odnosno za ulaganje sredstava? </a:t>
          </a:r>
        </a:p>
      </dgm:t>
    </dgm:pt>
    <dgm:pt modelId="{B707060D-F082-475F-8E39-70AF8D69F599}" type="parTrans" cxnId="{6D33954F-A152-4F78-B5AB-7983B607C940}">
      <dgm:prSet/>
      <dgm:spPr/>
      <dgm:t>
        <a:bodyPr/>
        <a:lstStyle/>
        <a:p>
          <a:endParaRPr lang="en-US"/>
        </a:p>
      </dgm:t>
    </dgm:pt>
    <dgm:pt modelId="{C6854402-786E-440B-AD00-F65595B7E051}" type="sibTrans" cxnId="{6D33954F-A152-4F78-B5AB-7983B607C940}">
      <dgm:prSet/>
      <dgm:spPr/>
      <dgm:t>
        <a:bodyPr/>
        <a:lstStyle/>
        <a:p>
          <a:endParaRPr lang="en-US"/>
        </a:p>
      </dgm:t>
    </dgm:pt>
    <dgm:pt modelId="{A5125A7E-1EBB-4336-B345-02946C69165A}">
      <dgm:prSet/>
      <dgm:spPr/>
      <dgm:t>
        <a:bodyPr/>
        <a:lstStyle/>
        <a:p>
          <a:r>
            <a:rPr lang="en-US"/>
            <a:t>To je ključna informacija za sve korisnike biznis plana. </a:t>
          </a:r>
        </a:p>
      </dgm:t>
    </dgm:pt>
    <dgm:pt modelId="{87B5EAC3-BFC8-449C-8893-28F195CFF833}" type="parTrans" cxnId="{67806CFE-2C5C-4DB6-AAF9-71742B85A579}">
      <dgm:prSet/>
      <dgm:spPr/>
      <dgm:t>
        <a:bodyPr/>
        <a:lstStyle/>
        <a:p>
          <a:endParaRPr lang="en-US"/>
        </a:p>
      </dgm:t>
    </dgm:pt>
    <dgm:pt modelId="{7A5D1287-250C-4DAD-913D-ED9CC25AFD03}" type="sibTrans" cxnId="{67806CFE-2C5C-4DB6-AAF9-71742B85A579}">
      <dgm:prSet/>
      <dgm:spPr/>
      <dgm:t>
        <a:bodyPr/>
        <a:lstStyle/>
        <a:p>
          <a:endParaRPr lang="en-US"/>
        </a:p>
      </dgm:t>
    </dgm:pt>
    <dgm:pt modelId="{7FB5023B-C711-4861-85BE-FD3D452A83B1}" type="pres">
      <dgm:prSet presAssocID="{3956A575-493A-4423-9ECD-678478B638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EC882B-5FF9-4D01-82DA-C1551B02F24A}" type="pres">
      <dgm:prSet presAssocID="{4CC44FF5-BC4E-464D-AF71-5F4257EB8914}" presName="hierRoot1" presStyleCnt="0"/>
      <dgm:spPr/>
    </dgm:pt>
    <dgm:pt modelId="{5BF07261-3F08-4F67-99FC-95C79C93D237}" type="pres">
      <dgm:prSet presAssocID="{4CC44FF5-BC4E-464D-AF71-5F4257EB8914}" presName="composite" presStyleCnt="0"/>
      <dgm:spPr/>
    </dgm:pt>
    <dgm:pt modelId="{2706CF07-0893-4863-A978-7AC2E5AE2140}" type="pres">
      <dgm:prSet presAssocID="{4CC44FF5-BC4E-464D-AF71-5F4257EB8914}" presName="background" presStyleLbl="node0" presStyleIdx="0" presStyleCnt="3"/>
      <dgm:spPr/>
    </dgm:pt>
    <dgm:pt modelId="{0E71456B-0706-44FC-8EDF-733A3402CDDD}" type="pres">
      <dgm:prSet presAssocID="{4CC44FF5-BC4E-464D-AF71-5F4257EB8914}" presName="text" presStyleLbl="fgAcc0" presStyleIdx="0" presStyleCnt="3">
        <dgm:presLayoutVars>
          <dgm:chPref val="3"/>
        </dgm:presLayoutVars>
      </dgm:prSet>
      <dgm:spPr/>
    </dgm:pt>
    <dgm:pt modelId="{3BAE94F4-4D20-46F5-BC44-0A42A1657330}" type="pres">
      <dgm:prSet presAssocID="{4CC44FF5-BC4E-464D-AF71-5F4257EB8914}" presName="hierChild2" presStyleCnt="0"/>
      <dgm:spPr/>
    </dgm:pt>
    <dgm:pt modelId="{3FAF97C1-6298-4AA6-BA97-2BE4B2B7064A}" type="pres">
      <dgm:prSet presAssocID="{4FCC1916-34DF-4DCD-A3CC-8FC3EB517160}" presName="hierRoot1" presStyleCnt="0"/>
      <dgm:spPr/>
    </dgm:pt>
    <dgm:pt modelId="{55C7F651-F062-43BA-9758-BE07CE33E2B2}" type="pres">
      <dgm:prSet presAssocID="{4FCC1916-34DF-4DCD-A3CC-8FC3EB517160}" presName="composite" presStyleCnt="0"/>
      <dgm:spPr/>
    </dgm:pt>
    <dgm:pt modelId="{C7770A05-FA12-4C11-AE21-3C608AF5E125}" type="pres">
      <dgm:prSet presAssocID="{4FCC1916-34DF-4DCD-A3CC-8FC3EB517160}" presName="background" presStyleLbl="node0" presStyleIdx="1" presStyleCnt="3"/>
      <dgm:spPr/>
    </dgm:pt>
    <dgm:pt modelId="{AEF7B7C9-724B-433E-930C-9DB803BF039C}" type="pres">
      <dgm:prSet presAssocID="{4FCC1916-34DF-4DCD-A3CC-8FC3EB517160}" presName="text" presStyleLbl="fgAcc0" presStyleIdx="1" presStyleCnt="3">
        <dgm:presLayoutVars>
          <dgm:chPref val="3"/>
        </dgm:presLayoutVars>
      </dgm:prSet>
      <dgm:spPr/>
    </dgm:pt>
    <dgm:pt modelId="{051FA210-B35D-4C90-A6D6-4E19FD128B83}" type="pres">
      <dgm:prSet presAssocID="{4FCC1916-34DF-4DCD-A3CC-8FC3EB517160}" presName="hierChild2" presStyleCnt="0"/>
      <dgm:spPr/>
    </dgm:pt>
    <dgm:pt modelId="{CDA3C323-7E47-4F5E-A321-06B661C60981}" type="pres">
      <dgm:prSet presAssocID="{A5125A7E-1EBB-4336-B345-02946C69165A}" presName="hierRoot1" presStyleCnt="0"/>
      <dgm:spPr/>
    </dgm:pt>
    <dgm:pt modelId="{8A8AE722-BCB1-4CD9-9A67-A2EF5B043262}" type="pres">
      <dgm:prSet presAssocID="{A5125A7E-1EBB-4336-B345-02946C69165A}" presName="composite" presStyleCnt="0"/>
      <dgm:spPr/>
    </dgm:pt>
    <dgm:pt modelId="{708F1721-9812-410E-BFB1-2BDEFF2C7DA1}" type="pres">
      <dgm:prSet presAssocID="{A5125A7E-1EBB-4336-B345-02946C69165A}" presName="background" presStyleLbl="node0" presStyleIdx="2" presStyleCnt="3"/>
      <dgm:spPr/>
    </dgm:pt>
    <dgm:pt modelId="{C55F1DB8-EFDB-4AF9-B5A4-DE7457B42A8A}" type="pres">
      <dgm:prSet presAssocID="{A5125A7E-1EBB-4336-B345-02946C69165A}" presName="text" presStyleLbl="fgAcc0" presStyleIdx="2" presStyleCnt="3">
        <dgm:presLayoutVars>
          <dgm:chPref val="3"/>
        </dgm:presLayoutVars>
      </dgm:prSet>
      <dgm:spPr/>
    </dgm:pt>
    <dgm:pt modelId="{21D75142-C1DB-4E99-924A-84A50ADD23D7}" type="pres">
      <dgm:prSet presAssocID="{A5125A7E-1EBB-4336-B345-02946C69165A}" presName="hierChild2" presStyleCnt="0"/>
      <dgm:spPr/>
    </dgm:pt>
  </dgm:ptLst>
  <dgm:cxnLst>
    <dgm:cxn modelId="{4A51324B-3109-46A1-AABB-B7CEA3FB01D2}" type="presOf" srcId="{A5125A7E-1EBB-4336-B345-02946C69165A}" destId="{C55F1DB8-EFDB-4AF9-B5A4-DE7457B42A8A}" srcOrd="0" destOrd="0" presId="urn:microsoft.com/office/officeart/2005/8/layout/hierarchy1"/>
    <dgm:cxn modelId="{0238E24C-A57A-449D-837A-C5A7B15EB097}" srcId="{3956A575-493A-4423-9ECD-678478B63819}" destId="{4CC44FF5-BC4E-464D-AF71-5F4257EB8914}" srcOrd="0" destOrd="0" parTransId="{2DD4D4B5-B1DC-49D1-8759-7C3D5FB7FE48}" sibTransId="{F4668C0F-3CFF-4D9E-9E74-B8363ECDA2E3}"/>
    <dgm:cxn modelId="{6D33954F-A152-4F78-B5AB-7983B607C940}" srcId="{3956A575-493A-4423-9ECD-678478B63819}" destId="{4FCC1916-34DF-4DCD-A3CC-8FC3EB517160}" srcOrd="1" destOrd="0" parTransId="{B707060D-F082-475F-8E39-70AF8D69F599}" sibTransId="{C6854402-786E-440B-AD00-F65595B7E051}"/>
    <dgm:cxn modelId="{6A6361AF-4BE4-4758-8A21-3CE2F1EB1AFD}" type="presOf" srcId="{4FCC1916-34DF-4DCD-A3CC-8FC3EB517160}" destId="{AEF7B7C9-724B-433E-930C-9DB803BF039C}" srcOrd="0" destOrd="0" presId="urn:microsoft.com/office/officeart/2005/8/layout/hierarchy1"/>
    <dgm:cxn modelId="{17A096C0-6845-4964-8674-48BF7BD559E7}" type="presOf" srcId="{3956A575-493A-4423-9ECD-678478B63819}" destId="{7FB5023B-C711-4861-85BE-FD3D452A83B1}" srcOrd="0" destOrd="0" presId="urn:microsoft.com/office/officeart/2005/8/layout/hierarchy1"/>
    <dgm:cxn modelId="{C113C1F7-AF36-41EA-8084-65B1F2D00440}" type="presOf" srcId="{4CC44FF5-BC4E-464D-AF71-5F4257EB8914}" destId="{0E71456B-0706-44FC-8EDF-733A3402CDDD}" srcOrd="0" destOrd="0" presId="urn:microsoft.com/office/officeart/2005/8/layout/hierarchy1"/>
    <dgm:cxn modelId="{67806CFE-2C5C-4DB6-AAF9-71742B85A579}" srcId="{3956A575-493A-4423-9ECD-678478B63819}" destId="{A5125A7E-1EBB-4336-B345-02946C69165A}" srcOrd="2" destOrd="0" parTransId="{87B5EAC3-BFC8-449C-8893-28F195CFF833}" sibTransId="{7A5D1287-250C-4DAD-913D-ED9CC25AFD03}"/>
    <dgm:cxn modelId="{2A5E74A8-9D9D-4A14-A545-E7C383F2B26C}" type="presParOf" srcId="{7FB5023B-C711-4861-85BE-FD3D452A83B1}" destId="{E8EC882B-5FF9-4D01-82DA-C1551B02F24A}" srcOrd="0" destOrd="0" presId="urn:microsoft.com/office/officeart/2005/8/layout/hierarchy1"/>
    <dgm:cxn modelId="{6C97B643-6371-472A-8CBA-4297228E3263}" type="presParOf" srcId="{E8EC882B-5FF9-4D01-82DA-C1551B02F24A}" destId="{5BF07261-3F08-4F67-99FC-95C79C93D237}" srcOrd="0" destOrd="0" presId="urn:microsoft.com/office/officeart/2005/8/layout/hierarchy1"/>
    <dgm:cxn modelId="{036F3E26-67CD-436E-BA03-F321BC089D03}" type="presParOf" srcId="{5BF07261-3F08-4F67-99FC-95C79C93D237}" destId="{2706CF07-0893-4863-A978-7AC2E5AE2140}" srcOrd="0" destOrd="0" presId="urn:microsoft.com/office/officeart/2005/8/layout/hierarchy1"/>
    <dgm:cxn modelId="{28CBF018-1718-4EBB-8BB2-D04A5F44012F}" type="presParOf" srcId="{5BF07261-3F08-4F67-99FC-95C79C93D237}" destId="{0E71456B-0706-44FC-8EDF-733A3402CDDD}" srcOrd="1" destOrd="0" presId="urn:microsoft.com/office/officeart/2005/8/layout/hierarchy1"/>
    <dgm:cxn modelId="{CD9F8285-3645-47CE-8CDF-492C91C7136A}" type="presParOf" srcId="{E8EC882B-5FF9-4D01-82DA-C1551B02F24A}" destId="{3BAE94F4-4D20-46F5-BC44-0A42A1657330}" srcOrd="1" destOrd="0" presId="urn:microsoft.com/office/officeart/2005/8/layout/hierarchy1"/>
    <dgm:cxn modelId="{CEEDCE76-8B58-4EA8-8CC6-216B6B2F4A88}" type="presParOf" srcId="{7FB5023B-C711-4861-85BE-FD3D452A83B1}" destId="{3FAF97C1-6298-4AA6-BA97-2BE4B2B7064A}" srcOrd="1" destOrd="0" presId="urn:microsoft.com/office/officeart/2005/8/layout/hierarchy1"/>
    <dgm:cxn modelId="{1D7BB50B-7E62-4F1A-AE0B-4FEE01301CBA}" type="presParOf" srcId="{3FAF97C1-6298-4AA6-BA97-2BE4B2B7064A}" destId="{55C7F651-F062-43BA-9758-BE07CE33E2B2}" srcOrd="0" destOrd="0" presId="urn:microsoft.com/office/officeart/2005/8/layout/hierarchy1"/>
    <dgm:cxn modelId="{5E15A79C-9912-4C6B-A853-B499039FDFD6}" type="presParOf" srcId="{55C7F651-F062-43BA-9758-BE07CE33E2B2}" destId="{C7770A05-FA12-4C11-AE21-3C608AF5E125}" srcOrd="0" destOrd="0" presId="urn:microsoft.com/office/officeart/2005/8/layout/hierarchy1"/>
    <dgm:cxn modelId="{77256E4C-733F-4543-B355-6A40AB068988}" type="presParOf" srcId="{55C7F651-F062-43BA-9758-BE07CE33E2B2}" destId="{AEF7B7C9-724B-433E-930C-9DB803BF039C}" srcOrd="1" destOrd="0" presId="urn:microsoft.com/office/officeart/2005/8/layout/hierarchy1"/>
    <dgm:cxn modelId="{C961ABBD-0ED9-47F6-9D22-D8075412A425}" type="presParOf" srcId="{3FAF97C1-6298-4AA6-BA97-2BE4B2B7064A}" destId="{051FA210-B35D-4C90-A6D6-4E19FD128B83}" srcOrd="1" destOrd="0" presId="urn:microsoft.com/office/officeart/2005/8/layout/hierarchy1"/>
    <dgm:cxn modelId="{88E33A28-6E24-4906-8EEA-6E94CD9E7E71}" type="presParOf" srcId="{7FB5023B-C711-4861-85BE-FD3D452A83B1}" destId="{CDA3C323-7E47-4F5E-A321-06B661C60981}" srcOrd="2" destOrd="0" presId="urn:microsoft.com/office/officeart/2005/8/layout/hierarchy1"/>
    <dgm:cxn modelId="{E0384BAC-5FAD-4D65-A2AF-9C194068B8C5}" type="presParOf" srcId="{CDA3C323-7E47-4F5E-A321-06B661C60981}" destId="{8A8AE722-BCB1-4CD9-9A67-A2EF5B043262}" srcOrd="0" destOrd="0" presId="urn:microsoft.com/office/officeart/2005/8/layout/hierarchy1"/>
    <dgm:cxn modelId="{AD51DCFB-AF96-4D33-9796-7E7F3F6CACFB}" type="presParOf" srcId="{8A8AE722-BCB1-4CD9-9A67-A2EF5B043262}" destId="{708F1721-9812-410E-BFB1-2BDEFF2C7DA1}" srcOrd="0" destOrd="0" presId="urn:microsoft.com/office/officeart/2005/8/layout/hierarchy1"/>
    <dgm:cxn modelId="{24F5ABCB-D9D4-4F1A-889B-845ED473D201}" type="presParOf" srcId="{8A8AE722-BCB1-4CD9-9A67-A2EF5B043262}" destId="{C55F1DB8-EFDB-4AF9-B5A4-DE7457B42A8A}" srcOrd="1" destOrd="0" presId="urn:microsoft.com/office/officeart/2005/8/layout/hierarchy1"/>
    <dgm:cxn modelId="{1C3BCB68-AB30-4B8E-B0D3-AE8723A93922}" type="presParOf" srcId="{CDA3C323-7E47-4F5E-A321-06B661C60981}" destId="{21D75142-C1DB-4E99-924A-84A50ADD23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C52A8C-AEE3-45D0-AA6F-67F3F8AF4D7D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5493095-4A26-4ADB-8C3A-EFE09AAA34AE}">
      <dgm:prSet/>
      <dgm:spPr/>
      <dgm:t>
        <a:bodyPr/>
        <a:lstStyle/>
        <a:p>
          <a:r>
            <a:rPr lang="sr-Latn-RS"/>
            <a:t>Primer BP proizvodnog preduzeća</a:t>
          </a:r>
          <a:endParaRPr lang="en-US"/>
        </a:p>
      </dgm:t>
    </dgm:pt>
    <dgm:pt modelId="{91EE05CD-2000-40E2-B4AD-51D91E9D6072}" type="parTrans" cxnId="{9FD40DC5-DC96-47D6-8835-4B66DC67425C}">
      <dgm:prSet/>
      <dgm:spPr/>
      <dgm:t>
        <a:bodyPr/>
        <a:lstStyle/>
        <a:p>
          <a:endParaRPr lang="en-US"/>
        </a:p>
      </dgm:t>
    </dgm:pt>
    <dgm:pt modelId="{9EDD59DB-4795-43AA-81FF-426E3CFEBFE3}" type="sibTrans" cxnId="{9FD40DC5-DC96-47D6-8835-4B66DC67425C}">
      <dgm:prSet/>
      <dgm:spPr/>
      <dgm:t>
        <a:bodyPr/>
        <a:lstStyle/>
        <a:p>
          <a:endParaRPr lang="en-US"/>
        </a:p>
      </dgm:t>
    </dgm:pt>
    <dgm:pt modelId="{94E4DE89-369E-4C93-AC1A-C6E60F8CFB66}">
      <dgm:prSet/>
      <dgm:spPr/>
      <dgm:t>
        <a:bodyPr/>
        <a:lstStyle/>
        <a:p>
          <a:r>
            <a:rPr lang="sr-Latn-RS"/>
            <a:t>BP uslužnog</a:t>
          </a:r>
          <a:endParaRPr lang="en-US"/>
        </a:p>
      </dgm:t>
    </dgm:pt>
    <dgm:pt modelId="{DAFA2A36-3BE5-42F4-A9BC-2312E7B78CFD}" type="parTrans" cxnId="{33829B99-97F3-4AE9-B447-C5AFCCB2338C}">
      <dgm:prSet/>
      <dgm:spPr/>
      <dgm:t>
        <a:bodyPr/>
        <a:lstStyle/>
        <a:p>
          <a:endParaRPr lang="en-US"/>
        </a:p>
      </dgm:t>
    </dgm:pt>
    <dgm:pt modelId="{3DCB0CA7-7DF9-4156-84F4-9C7F49AFED55}" type="sibTrans" cxnId="{33829B99-97F3-4AE9-B447-C5AFCCB2338C}">
      <dgm:prSet/>
      <dgm:spPr/>
      <dgm:t>
        <a:bodyPr/>
        <a:lstStyle/>
        <a:p>
          <a:endParaRPr lang="en-US"/>
        </a:p>
      </dgm:t>
    </dgm:pt>
    <dgm:pt modelId="{953C0985-CB54-4C05-BBA1-AB0837FB0A3C}">
      <dgm:prSet/>
      <dgm:spPr/>
      <dgm:t>
        <a:bodyPr/>
        <a:lstStyle/>
        <a:p>
          <a:r>
            <a:rPr lang="sr-Latn-RS"/>
            <a:t>BP fudbalskog kluba</a:t>
          </a:r>
          <a:endParaRPr lang="en-US"/>
        </a:p>
      </dgm:t>
    </dgm:pt>
    <dgm:pt modelId="{078AC677-0A44-44F6-AA6C-8F2DFFCAA1E3}" type="parTrans" cxnId="{A8FBCF99-06B7-4D0F-A838-95F5047EE290}">
      <dgm:prSet/>
      <dgm:spPr/>
      <dgm:t>
        <a:bodyPr/>
        <a:lstStyle/>
        <a:p>
          <a:endParaRPr lang="en-US"/>
        </a:p>
      </dgm:t>
    </dgm:pt>
    <dgm:pt modelId="{BBE5DD7F-B1F6-4103-BC1D-D74859857F2A}" type="sibTrans" cxnId="{A8FBCF99-06B7-4D0F-A838-95F5047EE290}">
      <dgm:prSet/>
      <dgm:spPr/>
      <dgm:t>
        <a:bodyPr/>
        <a:lstStyle/>
        <a:p>
          <a:endParaRPr lang="en-US"/>
        </a:p>
      </dgm:t>
    </dgm:pt>
    <dgm:pt modelId="{75E3469D-0884-4235-A38C-74F9504D476F}">
      <dgm:prSet/>
      <dgm:spPr/>
      <dgm:t>
        <a:bodyPr/>
        <a:lstStyle/>
        <a:p>
          <a:r>
            <a:rPr lang="sr-Latn-RS"/>
            <a:t>BP jednog vrtića</a:t>
          </a:r>
          <a:endParaRPr lang="en-US"/>
        </a:p>
      </dgm:t>
    </dgm:pt>
    <dgm:pt modelId="{974B3B3D-FC11-4BCF-99D7-AD774FB5C864}" type="parTrans" cxnId="{BD64A04A-7C85-4A0A-AA6D-5FF47055F792}">
      <dgm:prSet/>
      <dgm:spPr/>
      <dgm:t>
        <a:bodyPr/>
        <a:lstStyle/>
        <a:p>
          <a:endParaRPr lang="en-US"/>
        </a:p>
      </dgm:t>
    </dgm:pt>
    <dgm:pt modelId="{267E5FEB-591E-40E4-BE81-93E4A21D21CD}" type="sibTrans" cxnId="{BD64A04A-7C85-4A0A-AA6D-5FF47055F792}">
      <dgm:prSet/>
      <dgm:spPr/>
      <dgm:t>
        <a:bodyPr/>
        <a:lstStyle/>
        <a:p>
          <a:endParaRPr lang="en-US"/>
        </a:p>
      </dgm:t>
    </dgm:pt>
    <dgm:pt modelId="{75671F15-F855-4D8A-9B3E-2E900F0924CF}" type="pres">
      <dgm:prSet presAssocID="{C4C52A8C-AEE3-45D0-AA6F-67F3F8AF4D7D}" presName="linear" presStyleCnt="0">
        <dgm:presLayoutVars>
          <dgm:dir/>
          <dgm:animLvl val="lvl"/>
          <dgm:resizeHandles val="exact"/>
        </dgm:presLayoutVars>
      </dgm:prSet>
      <dgm:spPr/>
    </dgm:pt>
    <dgm:pt modelId="{7268312F-19AF-4B6C-AC55-ABA9EB22691D}" type="pres">
      <dgm:prSet presAssocID="{C5493095-4A26-4ADB-8C3A-EFE09AAA34AE}" presName="parentLin" presStyleCnt="0"/>
      <dgm:spPr/>
    </dgm:pt>
    <dgm:pt modelId="{F9FB0F0A-8D26-44BC-9014-78C57CB4A3BD}" type="pres">
      <dgm:prSet presAssocID="{C5493095-4A26-4ADB-8C3A-EFE09AAA34AE}" presName="parentLeftMargin" presStyleLbl="node1" presStyleIdx="0" presStyleCnt="4"/>
      <dgm:spPr/>
    </dgm:pt>
    <dgm:pt modelId="{A6AF6E3D-687B-4FE0-8B6E-B1E14FFC23DB}" type="pres">
      <dgm:prSet presAssocID="{C5493095-4A26-4ADB-8C3A-EFE09AAA34A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FF8A613-5CF3-453D-995D-B488592EC050}" type="pres">
      <dgm:prSet presAssocID="{C5493095-4A26-4ADB-8C3A-EFE09AAA34AE}" presName="negativeSpace" presStyleCnt="0"/>
      <dgm:spPr/>
    </dgm:pt>
    <dgm:pt modelId="{41365D30-2A6B-460E-A785-254102BB9E1D}" type="pres">
      <dgm:prSet presAssocID="{C5493095-4A26-4ADB-8C3A-EFE09AAA34AE}" presName="childText" presStyleLbl="conFgAcc1" presStyleIdx="0" presStyleCnt="4">
        <dgm:presLayoutVars>
          <dgm:bulletEnabled val="1"/>
        </dgm:presLayoutVars>
      </dgm:prSet>
      <dgm:spPr/>
    </dgm:pt>
    <dgm:pt modelId="{26E2BBFA-7ECD-4FD8-BEAD-EA6A6092D4AE}" type="pres">
      <dgm:prSet presAssocID="{9EDD59DB-4795-43AA-81FF-426E3CFEBFE3}" presName="spaceBetweenRectangles" presStyleCnt="0"/>
      <dgm:spPr/>
    </dgm:pt>
    <dgm:pt modelId="{CDF2939A-AFC4-4E2C-88F9-5135381C508B}" type="pres">
      <dgm:prSet presAssocID="{94E4DE89-369E-4C93-AC1A-C6E60F8CFB66}" presName="parentLin" presStyleCnt="0"/>
      <dgm:spPr/>
    </dgm:pt>
    <dgm:pt modelId="{5549C8CF-CA31-4C81-BF9E-D1B03BDB5EA3}" type="pres">
      <dgm:prSet presAssocID="{94E4DE89-369E-4C93-AC1A-C6E60F8CFB66}" presName="parentLeftMargin" presStyleLbl="node1" presStyleIdx="0" presStyleCnt="4"/>
      <dgm:spPr/>
    </dgm:pt>
    <dgm:pt modelId="{3C39FA90-2BA0-4361-A718-19253643989C}" type="pres">
      <dgm:prSet presAssocID="{94E4DE89-369E-4C93-AC1A-C6E60F8CFB6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A2343D9-3A3D-499E-9ECE-CA793E885633}" type="pres">
      <dgm:prSet presAssocID="{94E4DE89-369E-4C93-AC1A-C6E60F8CFB66}" presName="negativeSpace" presStyleCnt="0"/>
      <dgm:spPr/>
    </dgm:pt>
    <dgm:pt modelId="{3349460B-2F16-407B-90A3-21A14E1C34EB}" type="pres">
      <dgm:prSet presAssocID="{94E4DE89-369E-4C93-AC1A-C6E60F8CFB66}" presName="childText" presStyleLbl="conFgAcc1" presStyleIdx="1" presStyleCnt="4">
        <dgm:presLayoutVars>
          <dgm:bulletEnabled val="1"/>
        </dgm:presLayoutVars>
      </dgm:prSet>
      <dgm:spPr/>
    </dgm:pt>
    <dgm:pt modelId="{92E9CBBD-3E83-4A71-92A5-7FFC22E208C2}" type="pres">
      <dgm:prSet presAssocID="{3DCB0CA7-7DF9-4156-84F4-9C7F49AFED55}" presName="spaceBetweenRectangles" presStyleCnt="0"/>
      <dgm:spPr/>
    </dgm:pt>
    <dgm:pt modelId="{ACFD2DF5-DBCC-4990-BC90-E02E5A765FD3}" type="pres">
      <dgm:prSet presAssocID="{953C0985-CB54-4C05-BBA1-AB0837FB0A3C}" presName="parentLin" presStyleCnt="0"/>
      <dgm:spPr/>
    </dgm:pt>
    <dgm:pt modelId="{649C20CA-8F5A-496F-9C8A-22E0D04876E8}" type="pres">
      <dgm:prSet presAssocID="{953C0985-CB54-4C05-BBA1-AB0837FB0A3C}" presName="parentLeftMargin" presStyleLbl="node1" presStyleIdx="1" presStyleCnt="4"/>
      <dgm:spPr/>
    </dgm:pt>
    <dgm:pt modelId="{9CD1D194-943B-4F11-961E-22232E74F6C3}" type="pres">
      <dgm:prSet presAssocID="{953C0985-CB54-4C05-BBA1-AB0837FB0A3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C545ECF-008F-4DEA-B94C-E61CF93EC421}" type="pres">
      <dgm:prSet presAssocID="{953C0985-CB54-4C05-BBA1-AB0837FB0A3C}" presName="negativeSpace" presStyleCnt="0"/>
      <dgm:spPr/>
    </dgm:pt>
    <dgm:pt modelId="{D3A2D4D5-3BAE-408D-9AC5-754027D58BCA}" type="pres">
      <dgm:prSet presAssocID="{953C0985-CB54-4C05-BBA1-AB0837FB0A3C}" presName="childText" presStyleLbl="conFgAcc1" presStyleIdx="2" presStyleCnt="4">
        <dgm:presLayoutVars>
          <dgm:bulletEnabled val="1"/>
        </dgm:presLayoutVars>
      </dgm:prSet>
      <dgm:spPr/>
    </dgm:pt>
    <dgm:pt modelId="{55ED4376-549A-4DD0-A9BB-6F8F92893F72}" type="pres">
      <dgm:prSet presAssocID="{BBE5DD7F-B1F6-4103-BC1D-D74859857F2A}" presName="spaceBetweenRectangles" presStyleCnt="0"/>
      <dgm:spPr/>
    </dgm:pt>
    <dgm:pt modelId="{828B2A57-8809-4157-80B0-40685409D073}" type="pres">
      <dgm:prSet presAssocID="{75E3469D-0884-4235-A38C-74F9504D476F}" presName="parentLin" presStyleCnt="0"/>
      <dgm:spPr/>
    </dgm:pt>
    <dgm:pt modelId="{E2BB8050-1E40-4B23-BFDC-D5CB5B5A5BB4}" type="pres">
      <dgm:prSet presAssocID="{75E3469D-0884-4235-A38C-74F9504D476F}" presName="parentLeftMargin" presStyleLbl="node1" presStyleIdx="2" presStyleCnt="4"/>
      <dgm:spPr/>
    </dgm:pt>
    <dgm:pt modelId="{9CBAD66E-EE60-404A-B9F0-321327DB5252}" type="pres">
      <dgm:prSet presAssocID="{75E3469D-0884-4235-A38C-74F9504D476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DBB33BB-5DA2-4F23-B253-7BEE8AE97F3D}" type="pres">
      <dgm:prSet presAssocID="{75E3469D-0884-4235-A38C-74F9504D476F}" presName="negativeSpace" presStyleCnt="0"/>
      <dgm:spPr/>
    </dgm:pt>
    <dgm:pt modelId="{7B541BC7-7793-45EC-9AE8-7998B01E2B6A}" type="pres">
      <dgm:prSet presAssocID="{75E3469D-0884-4235-A38C-74F9504D476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45E9519-F2B6-4442-BE1B-F42D1F5A21AE}" type="presOf" srcId="{953C0985-CB54-4C05-BBA1-AB0837FB0A3C}" destId="{649C20CA-8F5A-496F-9C8A-22E0D04876E8}" srcOrd="0" destOrd="0" presId="urn:microsoft.com/office/officeart/2005/8/layout/list1"/>
    <dgm:cxn modelId="{A058801B-7E59-44FA-9BCD-09A20F19E3A1}" type="presOf" srcId="{C5493095-4A26-4ADB-8C3A-EFE09AAA34AE}" destId="{A6AF6E3D-687B-4FE0-8B6E-B1E14FFC23DB}" srcOrd="1" destOrd="0" presId="urn:microsoft.com/office/officeart/2005/8/layout/list1"/>
    <dgm:cxn modelId="{0F202533-241C-478F-8FD0-BE2103A0CE01}" type="presOf" srcId="{94E4DE89-369E-4C93-AC1A-C6E60F8CFB66}" destId="{3C39FA90-2BA0-4361-A718-19253643989C}" srcOrd="1" destOrd="0" presId="urn:microsoft.com/office/officeart/2005/8/layout/list1"/>
    <dgm:cxn modelId="{3EBCA934-5E80-4C42-9426-1FF1DDE8174E}" type="presOf" srcId="{953C0985-CB54-4C05-BBA1-AB0837FB0A3C}" destId="{9CD1D194-943B-4F11-961E-22232E74F6C3}" srcOrd="1" destOrd="0" presId="urn:microsoft.com/office/officeart/2005/8/layout/list1"/>
    <dgm:cxn modelId="{0D71375C-2B33-4C89-850E-D0157FC778BC}" type="presOf" srcId="{C4C52A8C-AEE3-45D0-AA6F-67F3F8AF4D7D}" destId="{75671F15-F855-4D8A-9B3E-2E900F0924CF}" srcOrd="0" destOrd="0" presId="urn:microsoft.com/office/officeart/2005/8/layout/list1"/>
    <dgm:cxn modelId="{BD64A04A-7C85-4A0A-AA6D-5FF47055F792}" srcId="{C4C52A8C-AEE3-45D0-AA6F-67F3F8AF4D7D}" destId="{75E3469D-0884-4235-A38C-74F9504D476F}" srcOrd="3" destOrd="0" parTransId="{974B3B3D-FC11-4BCF-99D7-AD774FB5C864}" sibTransId="{267E5FEB-591E-40E4-BE81-93E4A21D21CD}"/>
    <dgm:cxn modelId="{6EF4F36E-2002-4823-8BB2-7E04C8017072}" type="presOf" srcId="{75E3469D-0884-4235-A38C-74F9504D476F}" destId="{9CBAD66E-EE60-404A-B9F0-321327DB5252}" srcOrd="1" destOrd="0" presId="urn:microsoft.com/office/officeart/2005/8/layout/list1"/>
    <dgm:cxn modelId="{FB3B4572-EDDC-4CC4-B5C9-7418CBFCC45C}" type="presOf" srcId="{75E3469D-0884-4235-A38C-74F9504D476F}" destId="{E2BB8050-1E40-4B23-BFDC-D5CB5B5A5BB4}" srcOrd="0" destOrd="0" presId="urn:microsoft.com/office/officeart/2005/8/layout/list1"/>
    <dgm:cxn modelId="{044B8978-A390-4B1A-A117-1BC6D70BF518}" type="presOf" srcId="{94E4DE89-369E-4C93-AC1A-C6E60F8CFB66}" destId="{5549C8CF-CA31-4C81-BF9E-D1B03BDB5EA3}" srcOrd="0" destOrd="0" presId="urn:microsoft.com/office/officeart/2005/8/layout/list1"/>
    <dgm:cxn modelId="{33829B99-97F3-4AE9-B447-C5AFCCB2338C}" srcId="{C4C52A8C-AEE3-45D0-AA6F-67F3F8AF4D7D}" destId="{94E4DE89-369E-4C93-AC1A-C6E60F8CFB66}" srcOrd="1" destOrd="0" parTransId="{DAFA2A36-3BE5-42F4-A9BC-2312E7B78CFD}" sibTransId="{3DCB0CA7-7DF9-4156-84F4-9C7F49AFED55}"/>
    <dgm:cxn modelId="{A8FBCF99-06B7-4D0F-A838-95F5047EE290}" srcId="{C4C52A8C-AEE3-45D0-AA6F-67F3F8AF4D7D}" destId="{953C0985-CB54-4C05-BBA1-AB0837FB0A3C}" srcOrd="2" destOrd="0" parTransId="{078AC677-0A44-44F6-AA6C-8F2DFFCAA1E3}" sibTransId="{BBE5DD7F-B1F6-4103-BC1D-D74859857F2A}"/>
    <dgm:cxn modelId="{5BF3FAB3-357F-4552-AEE2-6900421D95B6}" type="presOf" srcId="{C5493095-4A26-4ADB-8C3A-EFE09AAA34AE}" destId="{F9FB0F0A-8D26-44BC-9014-78C57CB4A3BD}" srcOrd="0" destOrd="0" presId="urn:microsoft.com/office/officeart/2005/8/layout/list1"/>
    <dgm:cxn modelId="{9FD40DC5-DC96-47D6-8835-4B66DC67425C}" srcId="{C4C52A8C-AEE3-45D0-AA6F-67F3F8AF4D7D}" destId="{C5493095-4A26-4ADB-8C3A-EFE09AAA34AE}" srcOrd="0" destOrd="0" parTransId="{91EE05CD-2000-40E2-B4AD-51D91E9D6072}" sibTransId="{9EDD59DB-4795-43AA-81FF-426E3CFEBFE3}"/>
    <dgm:cxn modelId="{8DF2CC76-20D6-4D00-AEB0-4A722C845ACE}" type="presParOf" srcId="{75671F15-F855-4D8A-9B3E-2E900F0924CF}" destId="{7268312F-19AF-4B6C-AC55-ABA9EB22691D}" srcOrd="0" destOrd="0" presId="urn:microsoft.com/office/officeart/2005/8/layout/list1"/>
    <dgm:cxn modelId="{35D8E0B3-DE56-411E-8D33-414D6CE82A94}" type="presParOf" srcId="{7268312F-19AF-4B6C-AC55-ABA9EB22691D}" destId="{F9FB0F0A-8D26-44BC-9014-78C57CB4A3BD}" srcOrd="0" destOrd="0" presId="urn:microsoft.com/office/officeart/2005/8/layout/list1"/>
    <dgm:cxn modelId="{287CB78E-1BCC-48DB-9C3A-03FBEE40F90C}" type="presParOf" srcId="{7268312F-19AF-4B6C-AC55-ABA9EB22691D}" destId="{A6AF6E3D-687B-4FE0-8B6E-B1E14FFC23DB}" srcOrd="1" destOrd="0" presId="urn:microsoft.com/office/officeart/2005/8/layout/list1"/>
    <dgm:cxn modelId="{E389B986-BC0E-458C-858C-DE77CD337A72}" type="presParOf" srcId="{75671F15-F855-4D8A-9B3E-2E900F0924CF}" destId="{BFF8A613-5CF3-453D-995D-B488592EC050}" srcOrd="1" destOrd="0" presId="urn:microsoft.com/office/officeart/2005/8/layout/list1"/>
    <dgm:cxn modelId="{1CEDD19F-CF76-4B79-9975-FA9B701E5410}" type="presParOf" srcId="{75671F15-F855-4D8A-9B3E-2E900F0924CF}" destId="{41365D30-2A6B-460E-A785-254102BB9E1D}" srcOrd="2" destOrd="0" presId="urn:microsoft.com/office/officeart/2005/8/layout/list1"/>
    <dgm:cxn modelId="{61945571-9973-431C-AE26-26FB3F0BB090}" type="presParOf" srcId="{75671F15-F855-4D8A-9B3E-2E900F0924CF}" destId="{26E2BBFA-7ECD-4FD8-BEAD-EA6A6092D4AE}" srcOrd="3" destOrd="0" presId="urn:microsoft.com/office/officeart/2005/8/layout/list1"/>
    <dgm:cxn modelId="{27708B07-94DB-4254-87C8-C970C68A74A3}" type="presParOf" srcId="{75671F15-F855-4D8A-9B3E-2E900F0924CF}" destId="{CDF2939A-AFC4-4E2C-88F9-5135381C508B}" srcOrd="4" destOrd="0" presId="urn:microsoft.com/office/officeart/2005/8/layout/list1"/>
    <dgm:cxn modelId="{0CCA37CB-B26B-483F-9566-D20B5F9FABFD}" type="presParOf" srcId="{CDF2939A-AFC4-4E2C-88F9-5135381C508B}" destId="{5549C8CF-CA31-4C81-BF9E-D1B03BDB5EA3}" srcOrd="0" destOrd="0" presId="urn:microsoft.com/office/officeart/2005/8/layout/list1"/>
    <dgm:cxn modelId="{7E7E6579-2E5E-4D8C-87B0-92FEF39CC8B7}" type="presParOf" srcId="{CDF2939A-AFC4-4E2C-88F9-5135381C508B}" destId="{3C39FA90-2BA0-4361-A718-19253643989C}" srcOrd="1" destOrd="0" presId="urn:microsoft.com/office/officeart/2005/8/layout/list1"/>
    <dgm:cxn modelId="{7E184139-7575-47F2-9FE6-A4740ED1DC9D}" type="presParOf" srcId="{75671F15-F855-4D8A-9B3E-2E900F0924CF}" destId="{9A2343D9-3A3D-499E-9ECE-CA793E885633}" srcOrd="5" destOrd="0" presId="urn:microsoft.com/office/officeart/2005/8/layout/list1"/>
    <dgm:cxn modelId="{BECD5ED2-01F2-4902-B04A-35BBABFFC0DD}" type="presParOf" srcId="{75671F15-F855-4D8A-9B3E-2E900F0924CF}" destId="{3349460B-2F16-407B-90A3-21A14E1C34EB}" srcOrd="6" destOrd="0" presId="urn:microsoft.com/office/officeart/2005/8/layout/list1"/>
    <dgm:cxn modelId="{61703294-C336-44F4-AC9A-48AD6B1A1CFF}" type="presParOf" srcId="{75671F15-F855-4D8A-9B3E-2E900F0924CF}" destId="{92E9CBBD-3E83-4A71-92A5-7FFC22E208C2}" srcOrd="7" destOrd="0" presId="urn:microsoft.com/office/officeart/2005/8/layout/list1"/>
    <dgm:cxn modelId="{D92BF0AA-3AD0-4F95-A920-7B7E964B2A6F}" type="presParOf" srcId="{75671F15-F855-4D8A-9B3E-2E900F0924CF}" destId="{ACFD2DF5-DBCC-4990-BC90-E02E5A765FD3}" srcOrd="8" destOrd="0" presId="urn:microsoft.com/office/officeart/2005/8/layout/list1"/>
    <dgm:cxn modelId="{6E2F1D38-A7D3-4225-963F-62AB8BD73584}" type="presParOf" srcId="{ACFD2DF5-DBCC-4990-BC90-E02E5A765FD3}" destId="{649C20CA-8F5A-496F-9C8A-22E0D04876E8}" srcOrd="0" destOrd="0" presId="urn:microsoft.com/office/officeart/2005/8/layout/list1"/>
    <dgm:cxn modelId="{8F3EBAE2-126C-4F95-BF31-2D16B83294AE}" type="presParOf" srcId="{ACFD2DF5-DBCC-4990-BC90-E02E5A765FD3}" destId="{9CD1D194-943B-4F11-961E-22232E74F6C3}" srcOrd="1" destOrd="0" presId="urn:microsoft.com/office/officeart/2005/8/layout/list1"/>
    <dgm:cxn modelId="{101972FC-C13F-48B0-A109-D3C5C252AA2D}" type="presParOf" srcId="{75671F15-F855-4D8A-9B3E-2E900F0924CF}" destId="{CC545ECF-008F-4DEA-B94C-E61CF93EC421}" srcOrd="9" destOrd="0" presId="urn:microsoft.com/office/officeart/2005/8/layout/list1"/>
    <dgm:cxn modelId="{A01A544C-3FE7-43E5-BCCC-7C7A19190307}" type="presParOf" srcId="{75671F15-F855-4D8A-9B3E-2E900F0924CF}" destId="{D3A2D4D5-3BAE-408D-9AC5-754027D58BCA}" srcOrd="10" destOrd="0" presId="urn:microsoft.com/office/officeart/2005/8/layout/list1"/>
    <dgm:cxn modelId="{C917ED21-C1EB-4DA7-85F8-EF2D28B85CC3}" type="presParOf" srcId="{75671F15-F855-4D8A-9B3E-2E900F0924CF}" destId="{55ED4376-549A-4DD0-A9BB-6F8F92893F72}" srcOrd="11" destOrd="0" presId="urn:microsoft.com/office/officeart/2005/8/layout/list1"/>
    <dgm:cxn modelId="{C5B490AB-099E-4B38-BE86-A9DCB704F2F5}" type="presParOf" srcId="{75671F15-F855-4D8A-9B3E-2E900F0924CF}" destId="{828B2A57-8809-4157-80B0-40685409D073}" srcOrd="12" destOrd="0" presId="urn:microsoft.com/office/officeart/2005/8/layout/list1"/>
    <dgm:cxn modelId="{84FB5897-0E99-44DE-BB23-3383A89B08E8}" type="presParOf" srcId="{828B2A57-8809-4157-80B0-40685409D073}" destId="{E2BB8050-1E40-4B23-BFDC-D5CB5B5A5BB4}" srcOrd="0" destOrd="0" presId="urn:microsoft.com/office/officeart/2005/8/layout/list1"/>
    <dgm:cxn modelId="{6003F455-645F-40E1-9EEA-BAE93963F4B9}" type="presParOf" srcId="{828B2A57-8809-4157-80B0-40685409D073}" destId="{9CBAD66E-EE60-404A-B9F0-321327DB5252}" srcOrd="1" destOrd="0" presId="urn:microsoft.com/office/officeart/2005/8/layout/list1"/>
    <dgm:cxn modelId="{9665A47A-8E6B-443F-8D30-66260473C775}" type="presParOf" srcId="{75671F15-F855-4D8A-9B3E-2E900F0924CF}" destId="{8DBB33BB-5DA2-4F23-B253-7BEE8AE97F3D}" srcOrd="13" destOrd="0" presId="urn:microsoft.com/office/officeart/2005/8/layout/list1"/>
    <dgm:cxn modelId="{DEE3D78E-CCCB-48E4-B82C-DB0839D83042}" type="presParOf" srcId="{75671F15-F855-4D8A-9B3E-2E900F0924CF}" destId="{7B541BC7-7793-45EC-9AE8-7998B01E2B6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6CF07-0893-4863-A978-7AC2E5AE2140}">
      <dsp:nvSpPr>
        <dsp:cNvPr id="0" name=""/>
        <dsp:cNvSpPr/>
      </dsp:nvSpPr>
      <dsp:spPr>
        <a:xfrm>
          <a:off x="715435" y="1515"/>
          <a:ext cx="2986470" cy="189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1456B-0706-44FC-8EDF-733A3402CDDD}">
      <dsp:nvSpPr>
        <dsp:cNvPr id="0" name=""/>
        <dsp:cNvSpPr/>
      </dsp:nvSpPr>
      <dsp:spPr>
        <a:xfrm>
          <a:off x="1047265" y="316753"/>
          <a:ext cx="2986470" cy="1896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Ceo proces izrade biznis plana ima za cilj da se dobije informacija o ostvarivoj dobiti i profitu. </a:t>
          </a:r>
        </a:p>
      </dsp:txBody>
      <dsp:txXfrm>
        <a:off x="1102809" y="372297"/>
        <a:ext cx="2875382" cy="1785320"/>
      </dsp:txXfrm>
    </dsp:sp>
    <dsp:sp modelId="{C7770A05-FA12-4C11-AE21-3C608AF5E125}">
      <dsp:nvSpPr>
        <dsp:cNvPr id="0" name=""/>
        <dsp:cNvSpPr/>
      </dsp:nvSpPr>
      <dsp:spPr>
        <a:xfrm>
          <a:off x="4365566" y="1515"/>
          <a:ext cx="2986470" cy="189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7B7C9-724B-433E-930C-9DB803BF039C}">
      <dsp:nvSpPr>
        <dsp:cNvPr id="0" name=""/>
        <dsp:cNvSpPr/>
      </dsp:nvSpPr>
      <dsp:spPr>
        <a:xfrm>
          <a:off x="4697396" y="316753"/>
          <a:ext cx="2986470" cy="1896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Da li je profit dovoljan za prihvatanje procenjenog rizika i započinjanje biznisa, odnosno za ulaganje sredstava? </a:t>
          </a:r>
        </a:p>
      </dsp:txBody>
      <dsp:txXfrm>
        <a:off x="4752940" y="372297"/>
        <a:ext cx="2875382" cy="1785320"/>
      </dsp:txXfrm>
    </dsp:sp>
    <dsp:sp modelId="{708F1721-9812-410E-BFB1-2BDEFF2C7DA1}">
      <dsp:nvSpPr>
        <dsp:cNvPr id="0" name=""/>
        <dsp:cNvSpPr/>
      </dsp:nvSpPr>
      <dsp:spPr>
        <a:xfrm>
          <a:off x="8015697" y="1515"/>
          <a:ext cx="2986470" cy="189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F1DB8-EFDB-4AF9-B5A4-DE7457B42A8A}">
      <dsp:nvSpPr>
        <dsp:cNvPr id="0" name=""/>
        <dsp:cNvSpPr/>
      </dsp:nvSpPr>
      <dsp:spPr>
        <a:xfrm>
          <a:off x="8347527" y="316753"/>
          <a:ext cx="2986470" cy="1896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To je ključna informacija za sve korisnike biznis plana. </a:t>
          </a:r>
        </a:p>
      </dsp:txBody>
      <dsp:txXfrm>
        <a:off x="8403071" y="372297"/>
        <a:ext cx="2875382" cy="1785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65D30-2A6B-460E-A785-254102BB9E1D}">
      <dsp:nvSpPr>
        <dsp:cNvPr id="0" name=""/>
        <dsp:cNvSpPr/>
      </dsp:nvSpPr>
      <dsp:spPr>
        <a:xfrm>
          <a:off x="0" y="968720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F6E3D-687B-4FE0-8B6E-B1E14FFC23DB}">
      <dsp:nvSpPr>
        <dsp:cNvPr id="0" name=""/>
        <dsp:cNvSpPr/>
      </dsp:nvSpPr>
      <dsp:spPr>
        <a:xfrm>
          <a:off x="333341" y="614480"/>
          <a:ext cx="4666783" cy="708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kern="1200"/>
            <a:t>Primer BP proizvodnog preduzeća</a:t>
          </a:r>
          <a:endParaRPr lang="en-US" sz="2400" kern="1200"/>
        </a:p>
      </dsp:txBody>
      <dsp:txXfrm>
        <a:off x="367926" y="649065"/>
        <a:ext cx="4597613" cy="639310"/>
      </dsp:txXfrm>
    </dsp:sp>
    <dsp:sp modelId="{3349460B-2F16-407B-90A3-21A14E1C34EB}">
      <dsp:nvSpPr>
        <dsp:cNvPr id="0" name=""/>
        <dsp:cNvSpPr/>
      </dsp:nvSpPr>
      <dsp:spPr>
        <a:xfrm>
          <a:off x="0" y="2057360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9FA90-2BA0-4361-A718-19253643989C}">
      <dsp:nvSpPr>
        <dsp:cNvPr id="0" name=""/>
        <dsp:cNvSpPr/>
      </dsp:nvSpPr>
      <dsp:spPr>
        <a:xfrm>
          <a:off x="333341" y="1703120"/>
          <a:ext cx="4666783" cy="708480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kern="1200"/>
            <a:t>BP uslužnog</a:t>
          </a:r>
          <a:endParaRPr lang="en-US" sz="2400" kern="1200"/>
        </a:p>
      </dsp:txBody>
      <dsp:txXfrm>
        <a:off x="367926" y="1737705"/>
        <a:ext cx="4597613" cy="639310"/>
      </dsp:txXfrm>
    </dsp:sp>
    <dsp:sp modelId="{D3A2D4D5-3BAE-408D-9AC5-754027D58BCA}">
      <dsp:nvSpPr>
        <dsp:cNvPr id="0" name=""/>
        <dsp:cNvSpPr/>
      </dsp:nvSpPr>
      <dsp:spPr>
        <a:xfrm>
          <a:off x="0" y="3146000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1D194-943B-4F11-961E-22232E74F6C3}">
      <dsp:nvSpPr>
        <dsp:cNvPr id="0" name=""/>
        <dsp:cNvSpPr/>
      </dsp:nvSpPr>
      <dsp:spPr>
        <a:xfrm>
          <a:off x="333341" y="2791759"/>
          <a:ext cx="4666783" cy="708480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kern="1200"/>
            <a:t>BP fudbalskog kluba</a:t>
          </a:r>
          <a:endParaRPr lang="en-US" sz="2400" kern="1200"/>
        </a:p>
      </dsp:txBody>
      <dsp:txXfrm>
        <a:off x="367926" y="2826344"/>
        <a:ext cx="4597613" cy="639310"/>
      </dsp:txXfrm>
    </dsp:sp>
    <dsp:sp modelId="{7B541BC7-7793-45EC-9AE8-7998B01E2B6A}">
      <dsp:nvSpPr>
        <dsp:cNvPr id="0" name=""/>
        <dsp:cNvSpPr/>
      </dsp:nvSpPr>
      <dsp:spPr>
        <a:xfrm>
          <a:off x="0" y="4234639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AD66E-EE60-404A-B9F0-321327DB5252}">
      <dsp:nvSpPr>
        <dsp:cNvPr id="0" name=""/>
        <dsp:cNvSpPr/>
      </dsp:nvSpPr>
      <dsp:spPr>
        <a:xfrm>
          <a:off x="333341" y="3880400"/>
          <a:ext cx="4666783" cy="70848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kern="1200"/>
            <a:t>BP jednog vrtića</a:t>
          </a:r>
          <a:endParaRPr lang="en-US" sz="2400" kern="1200"/>
        </a:p>
      </dsp:txBody>
      <dsp:txXfrm>
        <a:off x="367926" y="3914985"/>
        <a:ext cx="459761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CA96-5B9D-4939-8E0B-A66C96512431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7ADD-ED0E-4C29-A800-1AA81CEAF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6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CA96-5B9D-4939-8E0B-A66C96512431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7ADD-ED0E-4C29-A800-1AA81CEAF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0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CA96-5B9D-4939-8E0B-A66C96512431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7ADD-ED0E-4C29-A800-1AA81CEAF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9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CA96-5B9D-4939-8E0B-A66C96512431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7ADD-ED0E-4C29-A800-1AA81CEAF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7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CA96-5B9D-4939-8E0B-A66C96512431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7ADD-ED0E-4C29-A800-1AA81CEAF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CA96-5B9D-4939-8E0B-A66C96512431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7ADD-ED0E-4C29-A800-1AA81CEAF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7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CA96-5B9D-4939-8E0B-A66C96512431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7ADD-ED0E-4C29-A800-1AA81CEAF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0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CA96-5B9D-4939-8E0B-A66C96512431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7ADD-ED0E-4C29-A800-1AA81CEAF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7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CA96-5B9D-4939-8E0B-A66C96512431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7ADD-ED0E-4C29-A800-1AA81CEAF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9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CA96-5B9D-4939-8E0B-A66C96512431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7ADD-ED0E-4C29-A800-1AA81CEAF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1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CA96-5B9D-4939-8E0B-A66C96512431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7ADD-ED0E-4C29-A800-1AA81CEAF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4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FCA96-5B9D-4939-8E0B-A66C96512431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F7ADD-ED0E-4C29-A800-1AA81CEAF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2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BIZNIS PLAN</a:t>
            </a:r>
          </a:p>
        </p:txBody>
      </p:sp>
      <p:sp>
        <p:nvSpPr>
          <p:cNvPr id="4" name="Rectangle 3"/>
          <p:cNvSpPr/>
          <p:nvPr/>
        </p:nvSpPr>
        <p:spPr>
          <a:xfrm>
            <a:off x="8048217" y="4703642"/>
            <a:ext cx="3523668" cy="7459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4088">
              <a:spcAft>
                <a:spcPts val="600"/>
              </a:spcAft>
            </a:pPr>
            <a:r>
              <a:rPr lang="sr-Latn-RS" sz="2200" i="1" kern="120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CILJ BEZ PLANA JE SAMO ŽELJA</a:t>
            </a:r>
            <a:endParaRPr lang="en-US" sz="2200" i="1">
              <a:solidFill>
                <a:srgbClr val="FF0000"/>
              </a:solidFill>
            </a:endParaRPr>
          </a:p>
        </p:txBody>
      </p:sp>
      <p:pic>
        <p:nvPicPr>
          <p:cNvPr id="1026" name="Picture 2" descr="How to write a Business Plan - Business Trade Investment Board Cook Is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052" y="1505183"/>
            <a:ext cx="4828787" cy="28972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8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Content Placeholder 2">
            <a:extLst>
              <a:ext uri="{FF2B5EF4-FFF2-40B4-BE49-F238E27FC236}">
                <a16:creationId xmlns:a16="http://schemas.microsoft.com/office/drawing/2014/main" id="{0EF904C1-8EDB-CA52-5D85-DC99A97C6E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996" y="97975"/>
          <a:ext cx="12049433" cy="2214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The Employee Value Proposition: Definition, Key Elements and Examples  (including videos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61956" y="2184917"/>
            <a:ext cx="7822164" cy="46053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810" y="3286788"/>
            <a:ext cx="3142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Ali da bi ta </a:t>
            </a:r>
            <a:r>
              <a:rPr lang="en-US" sz="2400" dirty="0" err="1"/>
              <a:t>informacija</a:t>
            </a:r>
            <a:r>
              <a:rPr lang="en-US" sz="2400" dirty="0"/>
              <a:t>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validna</a:t>
            </a:r>
            <a:r>
              <a:rPr lang="en-US" sz="2400" dirty="0"/>
              <a:t>, mora da </a:t>
            </a:r>
            <a:r>
              <a:rPr lang="en-US" sz="2400" dirty="0" err="1"/>
              <a:t>bude</a:t>
            </a:r>
            <a:r>
              <a:rPr lang="en-US" sz="2400" dirty="0"/>
              <a:t> </a:t>
            </a:r>
            <a:r>
              <a:rPr lang="en-US" sz="2400" dirty="0" err="1"/>
              <a:t>zasnovana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istinitim</a:t>
            </a:r>
            <a:r>
              <a:rPr lang="en-US" sz="2400" dirty="0"/>
              <a:t> </a:t>
            </a:r>
            <a:r>
              <a:rPr lang="en-US" sz="2400" dirty="0" err="1"/>
              <a:t>ulaznim</a:t>
            </a:r>
            <a:r>
              <a:rPr lang="en-US" sz="2400" dirty="0"/>
              <a:t> </a:t>
            </a:r>
            <a:r>
              <a:rPr lang="en-US" sz="2400" dirty="0" err="1"/>
              <a:t>podacima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objektivnoj</a:t>
            </a:r>
            <a:r>
              <a:rPr lang="en-US" sz="2400" dirty="0"/>
              <a:t> </a:t>
            </a:r>
            <a:r>
              <a:rPr lang="en-US" sz="2400" dirty="0" err="1"/>
              <a:t>analizi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4650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sr-Latn-RS" sz="2200" dirty="0"/>
              <a:t>O</a:t>
            </a:r>
            <a:r>
              <a:rPr lang="en-US" sz="2200" dirty="0" err="1"/>
              <a:t>snovne</a:t>
            </a:r>
            <a:r>
              <a:rPr lang="en-US" sz="2200" dirty="0"/>
              <a:t> </a:t>
            </a:r>
            <a:r>
              <a:rPr lang="en-US" sz="2200" dirty="0" err="1"/>
              <a:t>karakteristike</a:t>
            </a:r>
            <a:r>
              <a:rPr lang="en-US" sz="2200" dirty="0"/>
              <a:t> </a:t>
            </a:r>
            <a:r>
              <a:rPr lang="en-US" sz="2200" dirty="0" err="1"/>
              <a:t>poslovnog</a:t>
            </a:r>
            <a:r>
              <a:rPr lang="en-US" sz="2200" dirty="0"/>
              <a:t> plana </a:t>
            </a:r>
            <a:r>
              <a:rPr lang="en-US" sz="2200" dirty="0" err="1"/>
              <a:t>su</a:t>
            </a:r>
            <a:r>
              <a:rPr lang="en-US" sz="2200" dirty="0"/>
              <a:t>: </a:t>
            </a:r>
            <a:r>
              <a:rPr lang="en-US" sz="3000" b="1" dirty="0" err="1">
                <a:solidFill>
                  <a:srgbClr val="FF0000"/>
                </a:solidFill>
              </a:rPr>
              <a:t>razumljivost</a:t>
            </a:r>
            <a:r>
              <a:rPr lang="en-US" sz="3000" b="1" dirty="0">
                <a:solidFill>
                  <a:srgbClr val="FF0000"/>
                </a:solidFill>
              </a:rPr>
              <a:t>, </a:t>
            </a:r>
            <a:r>
              <a:rPr lang="en-US" sz="3000" b="1" dirty="0" err="1">
                <a:solidFill>
                  <a:srgbClr val="FF0000"/>
                </a:solidFill>
              </a:rPr>
              <a:t>relevantnost</a:t>
            </a:r>
            <a:r>
              <a:rPr lang="en-US" sz="3000" b="1" dirty="0">
                <a:solidFill>
                  <a:srgbClr val="FF0000"/>
                </a:solidFill>
              </a:rPr>
              <a:t>, </a:t>
            </a:r>
            <a:r>
              <a:rPr lang="en-US" sz="3000" b="1" dirty="0" err="1">
                <a:solidFill>
                  <a:srgbClr val="FF0000"/>
                </a:solidFill>
              </a:rPr>
              <a:t>opreznost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i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pouzdanost</a:t>
            </a:r>
            <a:r>
              <a:rPr lang="en-US" sz="2200" b="1" dirty="0"/>
              <a:t>.</a:t>
            </a: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algn="just" fontAlgn="base"/>
            <a:r>
              <a:rPr lang="en-US" sz="1600" b="1" dirty="0" err="1"/>
              <a:t>Razumljivost</a:t>
            </a:r>
            <a:r>
              <a:rPr lang="en-US" sz="1600" dirty="0"/>
              <a:t> </a:t>
            </a:r>
            <a:r>
              <a:rPr lang="en-US" sz="1600" dirty="0" err="1"/>
              <a:t>podrazumeva</a:t>
            </a:r>
            <a:r>
              <a:rPr lang="en-US" sz="1600" dirty="0"/>
              <a:t> da </a:t>
            </a:r>
            <a:r>
              <a:rPr lang="en-US" sz="1600" dirty="0" err="1"/>
              <a:t>informacije</a:t>
            </a:r>
            <a:r>
              <a:rPr lang="en-US" sz="1600" dirty="0"/>
              <a:t> u </a:t>
            </a:r>
            <a:r>
              <a:rPr lang="en-US" sz="1600" dirty="0" err="1"/>
              <a:t>poslovnom</a:t>
            </a:r>
            <a:r>
              <a:rPr lang="en-US" sz="1600" dirty="0"/>
              <a:t>  </a:t>
            </a:r>
            <a:r>
              <a:rPr lang="en-US" sz="1600" dirty="0" err="1"/>
              <a:t>planu</a:t>
            </a:r>
            <a:r>
              <a:rPr lang="en-US" sz="1600" dirty="0"/>
              <a:t> </a:t>
            </a:r>
            <a:r>
              <a:rPr lang="en-US" sz="1600" dirty="0" err="1"/>
              <a:t>budu</a:t>
            </a:r>
            <a:r>
              <a:rPr lang="en-US" sz="1600" dirty="0"/>
              <a:t> </a:t>
            </a:r>
            <a:r>
              <a:rPr lang="en-US" sz="1600" dirty="0" err="1"/>
              <a:t>razumljive</a:t>
            </a:r>
            <a:r>
              <a:rPr lang="en-US" sz="1600" dirty="0"/>
              <a:t> </a:t>
            </a:r>
            <a:r>
              <a:rPr lang="en-US" sz="1600" dirty="0" err="1"/>
              <a:t>korisnicima</a:t>
            </a:r>
            <a:r>
              <a:rPr lang="en-US" sz="1600" dirty="0"/>
              <a:t>. </a:t>
            </a:r>
            <a:r>
              <a:rPr lang="en-US" sz="1600" dirty="0" err="1"/>
              <a:t>Treba</a:t>
            </a:r>
            <a:r>
              <a:rPr lang="en-US" sz="1600" dirty="0"/>
              <a:t> </a:t>
            </a:r>
            <a:r>
              <a:rPr lang="en-US" sz="1600" dirty="0" err="1"/>
              <a:t>koristiti</a:t>
            </a:r>
            <a:r>
              <a:rPr lang="en-US" sz="1600" dirty="0"/>
              <a:t> </a:t>
            </a:r>
            <a:r>
              <a:rPr lang="en-US" sz="1600" dirty="0" err="1"/>
              <a:t>razumljive</a:t>
            </a:r>
            <a:r>
              <a:rPr lang="en-US" sz="1600" dirty="0"/>
              <a:t>, </a:t>
            </a:r>
            <a:r>
              <a:rPr lang="en-US" sz="1600" dirty="0" err="1"/>
              <a:t>opšte</a:t>
            </a:r>
            <a:r>
              <a:rPr lang="en-US" sz="1600" dirty="0"/>
              <a:t> </a:t>
            </a:r>
            <a:r>
              <a:rPr lang="en-US" sz="1600" dirty="0" err="1"/>
              <a:t>poznate</a:t>
            </a:r>
            <a:r>
              <a:rPr lang="en-US" sz="1600" dirty="0"/>
              <a:t> </a:t>
            </a:r>
            <a:r>
              <a:rPr lang="en-US" sz="1600" dirty="0" err="1"/>
              <a:t>termine</a:t>
            </a:r>
            <a:r>
              <a:rPr lang="en-US" sz="1600" dirty="0"/>
              <a:t> </a:t>
            </a:r>
            <a:r>
              <a:rPr lang="en-US" sz="1600" dirty="0" err="1"/>
              <a:t>umesto</a:t>
            </a:r>
            <a:r>
              <a:rPr lang="en-US" sz="1600" dirty="0"/>
              <a:t> </a:t>
            </a:r>
            <a:r>
              <a:rPr lang="en-US" sz="1600" dirty="0" err="1"/>
              <a:t>usko</a:t>
            </a:r>
            <a:r>
              <a:rPr lang="en-US" sz="1600" dirty="0"/>
              <a:t> </a:t>
            </a:r>
            <a:r>
              <a:rPr lang="en-US" sz="1600" dirty="0" err="1"/>
              <a:t>stručnih</a:t>
            </a:r>
            <a:r>
              <a:rPr lang="en-US" sz="1600" dirty="0"/>
              <a:t> termina.</a:t>
            </a:r>
          </a:p>
          <a:p>
            <a:pPr algn="just" fontAlgn="base"/>
            <a:r>
              <a:rPr lang="en-US" sz="1600" b="1" dirty="0" err="1"/>
              <a:t>Relevantnost</a:t>
            </a:r>
            <a:r>
              <a:rPr lang="en-US" sz="1600" dirty="0"/>
              <a:t> </a:t>
            </a:r>
            <a:r>
              <a:rPr lang="en-US" sz="1600" dirty="0" err="1"/>
              <a:t>znači</a:t>
            </a:r>
            <a:r>
              <a:rPr lang="en-US" sz="1600" dirty="0"/>
              <a:t> da se u </a:t>
            </a:r>
            <a:r>
              <a:rPr lang="en-US" sz="1600" dirty="0" err="1"/>
              <a:t>poslovnom</a:t>
            </a:r>
            <a:r>
              <a:rPr lang="en-US" sz="1600" dirty="0"/>
              <a:t> </a:t>
            </a:r>
            <a:r>
              <a:rPr lang="en-US" sz="1600" dirty="0" err="1"/>
              <a:t>planu</a:t>
            </a:r>
            <a:r>
              <a:rPr lang="en-US" sz="1600" dirty="0"/>
              <a:t> </a:t>
            </a:r>
            <a:r>
              <a:rPr lang="en-US" sz="1600" dirty="0" err="1"/>
              <a:t>nalaze</a:t>
            </a:r>
            <a:r>
              <a:rPr lang="en-US" sz="1600" dirty="0"/>
              <a:t> </a:t>
            </a:r>
            <a:r>
              <a:rPr lang="en-US" sz="1600" dirty="0" err="1"/>
              <a:t>informacije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važne</a:t>
            </a:r>
            <a:r>
              <a:rPr lang="en-US" sz="1600" dirty="0"/>
              <a:t> za </a:t>
            </a:r>
            <a:r>
              <a:rPr lang="en-US" sz="1600" dirty="0" err="1"/>
              <a:t>posao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donošenje</a:t>
            </a:r>
            <a:r>
              <a:rPr lang="en-US" sz="1600" dirty="0"/>
              <a:t> </a:t>
            </a:r>
            <a:r>
              <a:rPr lang="en-US" sz="1600" dirty="0" err="1"/>
              <a:t>poslovnih</a:t>
            </a:r>
            <a:r>
              <a:rPr lang="en-US" sz="1600" dirty="0"/>
              <a:t> </a:t>
            </a:r>
            <a:r>
              <a:rPr lang="en-US" sz="1600" dirty="0" err="1"/>
              <a:t>odluka</a:t>
            </a:r>
            <a:r>
              <a:rPr lang="en-US" sz="1600" dirty="0"/>
              <a:t>. </a:t>
            </a:r>
            <a:r>
              <a:rPr lang="en-US" sz="1600" dirty="0" err="1"/>
              <a:t>Nevažne</a:t>
            </a:r>
            <a:r>
              <a:rPr lang="en-US" sz="1600" dirty="0"/>
              <a:t> </a:t>
            </a:r>
            <a:r>
              <a:rPr lang="en-US" sz="1600" dirty="0" err="1"/>
              <a:t>informacije</a:t>
            </a:r>
            <a:r>
              <a:rPr lang="en-US" sz="1600" dirty="0"/>
              <a:t> </a:t>
            </a:r>
            <a:r>
              <a:rPr lang="en-US" sz="1600" dirty="0" err="1"/>
              <a:t>treba</a:t>
            </a:r>
            <a:r>
              <a:rPr lang="en-US" sz="1600" dirty="0"/>
              <a:t> </a:t>
            </a:r>
            <a:r>
              <a:rPr lang="en-US" sz="1600" dirty="0" err="1"/>
              <a:t>izostaviti</a:t>
            </a:r>
            <a:endParaRPr lang="en-US" sz="1600" dirty="0"/>
          </a:p>
          <a:p>
            <a:pPr algn="just" fontAlgn="base"/>
            <a:r>
              <a:rPr lang="en-US" sz="1600" b="1" dirty="0" err="1"/>
              <a:t>Opreznost</a:t>
            </a:r>
            <a:r>
              <a:rPr lang="en-US" sz="1600" dirty="0"/>
              <a:t> </a:t>
            </a:r>
            <a:r>
              <a:rPr lang="en-US" sz="1600" dirty="0" err="1"/>
              <a:t>znači</a:t>
            </a:r>
            <a:r>
              <a:rPr lang="en-US" sz="1600" dirty="0"/>
              <a:t> da se </a:t>
            </a:r>
            <a:r>
              <a:rPr lang="en-US" sz="1600" dirty="0" err="1"/>
              <a:t>koristi</a:t>
            </a:r>
            <a:r>
              <a:rPr lang="en-US" sz="1600" dirty="0"/>
              <a:t> </a:t>
            </a:r>
            <a:r>
              <a:rPr lang="en-US" sz="1600" dirty="0" err="1"/>
              <a:t>princip</a:t>
            </a:r>
            <a:r>
              <a:rPr lang="en-US" sz="1600" dirty="0"/>
              <a:t> </a:t>
            </a:r>
            <a:r>
              <a:rPr lang="en-US" sz="1600" dirty="0" err="1"/>
              <a:t>restriktivnosti</a:t>
            </a:r>
            <a:r>
              <a:rPr lang="en-US" sz="1600" dirty="0"/>
              <a:t>, </a:t>
            </a:r>
            <a:r>
              <a:rPr lang="en-US" sz="1600" dirty="0" err="1"/>
              <a:t>odnosno</a:t>
            </a:r>
            <a:r>
              <a:rPr lang="en-US" sz="1600" dirty="0"/>
              <a:t> da se </a:t>
            </a:r>
            <a:r>
              <a:rPr lang="en-US" sz="1600" dirty="0" err="1"/>
              <a:t>nedoumice</a:t>
            </a:r>
            <a:r>
              <a:rPr lang="en-US" sz="1600" dirty="0"/>
              <a:t> u </a:t>
            </a:r>
            <a:r>
              <a:rPr lang="en-US" sz="1600" dirty="0" err="1"/>
              <a:t>projekcijama</a:t>
            </a:r>
            <a:r>
              <a:rPr lang="en-US" sz="1600" dirty="0"/>
              <a:t> </a:t>
            </a:r>
            <a:r>
              <a:rPr lang="en-US" sz="1600" dirty="0" err="1"/>
              <a:t>vezanim</a:t>
            </a:r>
            <a:r>
              <a:rPr lang="en-US" sz="1600" dirty="0"/>
              <a:t> za </a:t>
            </a:r>
            <a:r>
              <a:rPr lang="en-US" sz="1600" dirty="0" err="1"/>
              <a:t>cene</a:t>
            </a:r>
            <a:r>
              <a:rPr lang="en-US" sz="1600" dirty="0"/>
              <a:t>, </a:t>
            </a:r>
            <a:r>
              <a:rPr lang="en-US" sz="1600" dirty="0" err="1"/>
              <a:t>troškove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sl. </a:t>
            </a:r>
            <a:r>
              <a:rPr lang="en-US" sz="1600" dirty="0" err="1"/>
              <a:t>rešavaju</a:t>
            </a:r>
            <a:r>
              <a:rPr lang="en-US" sz="1600" dirty="0"/>
              <a:t> </a:t>
            </a:r>
            <a:r>
              <a:rPr lang="en-US" sz="1600" dirty="0" err="1"/>
              <a:t>tako</a:t>
            </a:r>
            <a:r>
              <a:rPr lang="en-US" sz="1600" dirty="0"/>
              <a:t> </a:t>
            </a:r>
            <a:r>
              <a:rPr lang="en-US" sz="1600" dirty="0" err="1"/>
              <a:t>što</a:t>
            </a:r>
            <a:r>
              <a:rPr lang="en-US" sz="1600" dirty="0"/>
              <a:t> se </a:t>
            </a:r>
            <a:r>
              <a:rPr lang="en-US" sz="1600" dirty="0" err="1"/>
              <a:t>uzima</a:t>
            </a:r>
            <a:r>
              <a:rPr lang="en-US" sz="1600" dirty="0"/>
              <a:t> </a:t>
            </a:r>
            <a:r>
              <a:rPr lang="en-US" sz="1600" dirty="0" err="1"/>
              <a:t>varijanta</a:t>
            </a:r>
            <a:r>
              <a:rPr lang="en-US" sz="1600" dirty="0"/>
              <a:t> </a:t>
            </a:r>
            <a:r>
              <a:rPr lang="en-US" sz="1600" dirty="0" err="1"/>
              <a:t>koja</a:t>
            </a:r>
            <a:r>
              <a:rPr lang="en-US" sz="1600" dirty="0"/>
              <a:t> </a:t>
            </a:r>
            <a:r>
              <a:rPr lang="en-US" sz="1600" dirty="0" err="1"/>
              <a:t>prouzrokuje</a:t>
            </a:r>
            <a:r>
              <a:rPr lang="en-US" sz="1600" dirty="0"/>
              <a:t> </a:t>
            </a:r>
            <a:r>
              <a:rPr lang="en-US" sz="1600" dirty="0" err="1"/>
              <a:t>lošiji</a:t>
            </a:r>
            <a:r>
              <a:rPr lang="en-US" sz="1600" dirty="0"/>
              <a:t> </a:t>
            </a:r>
            <a:r>
              <a:rPr lang="en-US" sz="1600" dirty="0" err="1"/>
              <a:t>finansijski</a:t>
            </a:r>
            <a:r>
              <a:rPr lang="en-US" sz="1600" dirty="0"/>
              <a:t> </a:t>
            </a:r>
            <a:r>
              <a:rPr lang="en-US" sz="1600" dirty="0" err="1"/>
              <a:t>rezultat</a:t>
            </a:r>
            <a:r>
              <a:rPr lang="en-US" sz="1600" dirty="0"/>
              <a:t>.</a:t>
            </a:r>
          </a:p>
          <a:p>
            <a:pPr algn="just" fontAlgn="base"/>
            <a:r>
              <a:rPr lang="en-US" sz="1600" b="1" dirty="0" err="1"/>
              <a:t>Pouzdanost</a:t>
            </a:r>
            <a:r>
              <a:rPr lang="en-US" sz="1600" b="1" dirty="0"/>
              <a:t> </a:t>
            </a:r>
            <a:r>
              <a:rPr lang="en-US" sz="1600" dirty="0"/>
              <a:t>je </a:t>
            </a:r>
            <a:r>
              <a:rPr lang="en-US" sz="1600" dirty="0" err="1"/>
              <a:t>zahtev</a:t>
            </a:r>
            <a:r>
              <a:rPr lang="en-US" sz="1600" dirty="0"/>
              <a:t> da se </a:t>
            </a:r>
            <a:r>
              <a:rPr lang="en-US" sz="1600" dirty="0" err="1"/>
              <a:t>projekcija</a:t>
            </a:r>
            <a:r>
              <a:rPr lang="en-US" sz="1600" dirty="0"/>
              <a:t> </a:t>
            </a:r>
            <a:r>
              <a:rPr lang="en-US" sz="1600" dirty="0" err="1"/>
              <a:t>vrši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osnovu</a:t>
            </a:r>
            <a:r>
              <a:rPr lang="en-US" sz="1600" dirty="0"/>
              <a:t> </a:t>
            </a:r>
            <a:r>
              <a:rPr lang="en-US" sz="1600" dirty="0" err="1"/>
              <a:t>verodostojnih</a:t>
            </a:r>
            <a:r>
              <a:rPr lang="en-US" sz="1600" dirty="0"/>
              <a:t> </a:t>
            </a:r>
            <a:r>
              <a:rPr lang="en-US" sz="1600" dirty="0" err="1"/>
              <a:t>informacija</a:t>
            </a:r>
            <a:r>
              <a:rPr lang="en-US" sz="1600" dirty="0"/>
              <a:t>.</a:t>
            </a:r>
          </a:p>
          <a:p>
            <a:pPr algn="just"/>
            <a:endParaRPr lang="en-US" sz="1600" dirty="0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artoon Business Plan Stock Illustrations – 54,745 Cartoon Business Plan  Stock Illustrations, Vectors &amp; Clipart - Dreamstime">
            <a:extLst>
              <a:ext uri="{FF2B5EF4-FFF2-40B4-BE49-F238E27FC236}">
                <a16:creationId xmlns:a16="http://schemas.microsoft.com/office/drawing/2014/main" id="{9E31FD0B-3228-FD27-AE78-07F91625D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29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4 Customer Success Plan Templates and How to Use Th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7" r="22638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5858" y="1288908"/>
            <a:ext cx="4840010" cy="5309115"/>
          </a:xfrm>
        </p:spPr>
        <p:txBody>
          <a:bodyPr numCol="2">
            <a:noAutofit/>
          </a:bodyPr>
          <a:lstStyle/>
          <a:p>
            <a:pPr algn="just"/>
            <a:r>
              <a:rPr lang="en-US" sz="1600" dirty="0" err="1"/>
              <a:t>Biznis</a:t>
            </a:r>
            <a:r>
              <a:rPr lang="en-US" sz="1600" dirty="0"/>
              <a:t> plan je </a:t>
            </a:r>
            <a:r>
              <a:rPr lang="en-US" sz="1600" dirty="0" err="1"/>
              <a:t>jedna</a:t>
            </a:r>
            <a:r>
              <a:rPr lang="en-US" sz="1600" dirty="0"/>
              <a:t> od </a:t>
            </a:r>
            <a:r>
              <a:rPr lang="en-US" sz="1600" b="1" dirty="0" err="1"/>
              <a:t>osnovnih</a:t>
            </a:r>
            <a:r>
              <a:rPr lang="en-US" sz="1600" b="1" dirty="0"/>
              <a:t> </a:t>
            </a:r>
            <a:r>
              <a:rPr lang="en-US" sz="1600" b="1" dirty="0" err="1"/>
              <a:t>pretpostavki</a:t>
            </a:r>
            <a:r>
              <a:rPr lang="en-US" sz="1600" b="1" dirty="0"/>
              <a:t> </a:t>
            </a:r>
            <a:r>
              <a:rPr lang="en-US" sz="1600" dirty="0"/>
              <a:t>za </a:t>
            </a:r>
            <a:r>
              <a:rPr lang="en-US" sz="1600" dirty="0" err="1"/>
              <a:t>uspešnu</a:t>
            </a:r>
            <a:r>
              <a:rPr lang="en-US" sz="1600" dirty="0"/>
              <a:t> </a:t>
            </a:r>
            <a:r>
              <a:rPr lang="en-US" sz="1600" dirty="0" err="1"/>
              <a:t>realizaciju</a:t>
            </a:r>
            <a:r>
              <a:rPr lang="en-US" sz="1600" dirty="0"/>
              <a:t> </a:t>
            </a:r>
            <a:r>
              <a:rPr lang="en-US" sz="1600" dirty="0" err="1"/>
              <a:t>ciljeva</a:t>
            </a:r>
            <a:r>
              <a:rPr lang="en-US" sz="1600" dirty="0"/>
              <a:t> </a:t>
            </a:r>
            <a:r>
              <a:rPr lang="en-US" sz="1600" dirty="0" err="1"/>
              <a:t>preduzeća</a:t>
            </a:r>
            <a:r>
              <a:rPr lang="en-US" sz="1600" dirty="0"/>
              <a:t>. </a:t>
            </a:r>
            <a:endParaRPr lang="sr-Latn-RS" sz="1600" dirty="0"/>
          </a:p>
          <a:p>
            <a:pPr algn="just"/>
            <a:r>
              <a:rPr lang="en-US" sz="1600" dirty="0"/>
              <a:t>On je </a:t>
            </a:r>
            <a:r>
              <a:rPr lang="en-US" sz="1600" dirty="0" err="1"/>
              <a:t>preduslov</a:t>
            </a:r>
            <a:r>
              <a:rPr lang="en-US" sz="1600" dirty="0"/>
              <a:t> za </a:t>
            </a:r>
            <a:r>
              <a:rPr lang="en-US" sz="1600" dirty="0" err="1"/>
              <a:t>otpočinjanje</a:t>
            </a:r>
            <a:r>
              <a:rPr lang="en-US" sz="1600" dirty="0"/>
              <a:t> </a:t>
            </a:r>
            <a:r>
              <a:rPr lang="en-US" sz="1600" dirty="0" err="1"/>
              <a:t>preduzetničkog</a:t>
            </a:r>
            <a:r>
              <a:rPr lang="en-US" sz="1600" dirty="0"/>
              <a:t> </a:t>
            </a:r>
            <a:r>
              <a:rPr lang="en-US" sz="1600" dirty="0" err="1"/>
              <a:t>poduhvata</a:t>
            </a:r>
            <a:r>
              <a:rPr lang="en-US" sz="1600" dirty="0"/>
              <a:t>, </a:t>
            </a:r>
            <a:r>
              <a:rPr lang="en-US" sz="1600" dirty="0" err="1"/>
              <a:t>te</a:t>
            </a:r>
            <a:r>
              <a:rPr lang="en-US" sz="1600" dirty="0"/>
              <a:t> je </a:t>
            </a:r>
            <a:r>
              <a:rPr lang="en-US" sz="1600" dirty="0" err="1"/>
              <a:t>neophodan</a:t>
            </a:r>
            <a:r>
              <a:rPr lang="en-US" sz="1600" dirty="0"/>
              <a:t> za </a:t>
            </a:r>
            <a:r>
              <a:rPr lang="en-US" sz="1600" dirty="0" err="1"/>
              <a:t>privlačenje</a:t>
            </a:r>
            <a:r>
              <a:rPr lang="en-US" sz="1600" dirty="0"/>
              <a:t> </a:t>
            </a:r>
            <a:r>
              <a:rPr lang="en-US" sz="1600" dirty="0" err="1"/>
              <a:t>kapitala</a:t>
            </a:r>
            <a:r>
              <a:rPr lang="en-US" sz="1600" dirty="0"/>
              <a:t> od </a:t>
            </a:r>
            <a:r>
              <a:rPr lang="en-US" sz="1600" dirty="0" err="1"/>
              <a:t>strane</a:t>
            </a:r>
            <a:r>
              <a:rPr lang="en-US" sz="1600" dirty="0"/>
              <a:t> </a:t>
            </a:r>
            <a:r>
              <a:rPr lang="en-US" sz="1600" dirty="0" err="1"/>
              <a:t>investitora</a:t>
            </a:r>
            <a:r>
              <a:rPr lang="en-US" sz="1600" dirty="0"/>
              <a:t>, </a:t>
            </a:r>
            <a:r>
              <a:rPr lang="en-US" sz="1600" dirty="0" err="1"/>
              <a:t>banaka</a:t>
            </a:r>
            <a:r>
              <a:rPr lang="en-US" sz="1600" dirty="0"/>
              <a:t>, </a:t>
            </a:r>
            <a:r>
              <a:rPr lang="en-US" sz="1600" dirty="0" err="1"/>
              <a:t>fondova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povezivanje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domaćim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inostranim</a:t>
            </a:r>
            <a:r>
              <a:rPr lang="en-US" sz="1600" dirty="0"/>
              <a:t> </a:t>
            </a:r>
            <a:r>
              <a:rPr lang="en-US" sz="1600" dirty="0" err="1"/>
              <a:t>partnerima</a:t>
            </a:r>
            <a:r>
              <a:rPr lang="en-US" sz="1600" dirty="0"/>
              <a:t>. </a:t>
            </a:r>
            <a:endParaRPr lang="sr-Latn-RS" sz="1600" dirty="0"/>
          </a:p>
          <a:p>
            <a:pPr algn="just"/>
            <a:r>
              <a:rPr lang="en-US" sz="1600" dirty="0" err="1"/>
              <a:t>Poslovni</a:t>
            </a:r>
            <a:r>
              <a:rPr lang="en-US" sz="1600" dirty="0"/>
              <a:t> plan </a:t>
            </a:r>
            <a:r>
              <a:rPr lang="en-US" sz="1600" dirty="0" err="1"/>
              <a:t>prvenstveno</a:t>
            </a:r>
            <a:r>
              <a:rPr lang="en-US" sz="1600" dirty="0"/>
              <a:t> </a:t>
            </a:r>
            <a:r>
              <a:rPr lang="en-US" sz="1600" dirty="0" err="1"/>
              <a:t>treba</a:t>
            </a:r>
            <a:r>
              <a:rPr lang="en-US" sz="1600" dirty="0"/>
              <a:t> da se </a:t>
            </a:r>
            <a:r>
              <a:rPr lang="en-US" sz="1600" dirty="0" err="1"/>
              <a:t>prilagodi</a:t>
            </a:r>
            <a:r>
              <a:rPr lang="en-US" sz="1600" dirty="0"/>
              <a:t> </a:t>
            </a:r>
            <a:r>
              <a:rPr lang="en-US" sz="1600" dirty="0" err="1"/>
              <a:t>potrebama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propisanim</a:t>
            </a:r>
            <a:r>
              <a:rPr lang="en-US" sz="1600" dirty="0"/>
              <a:t> </a:t>
            </a:r>
            <a:r>
              <a:rPr lang="en-US" sz="1600" dirty="0" err="1"/>
              <a:t>smernicama</a:t>
            </a:r>
            <a:r>
              <a:rPr lang="en-US" sz="1600" dirty="0"/>
              <a:t> </a:t>
            </a:r>
            <a:r>
              <a:rPr lang="en-US" sz="1600" dirty="0" err="1"/>
              <a:t>investitora</a:t>
            </a:r>
            <a:r>
              <a:rPr lang="en-US" sz="1600" dirty="0"/>
              <a:t> </a:t>
            </a:r>
            <a:r>
              <a:rPr lang="en-US" sz="1600" dirty="0" err="1"/>
              <a:t>kome</a:t>
            </a:r>
            <a:r>
              <a:rPr lang="en-US" sz="1600" dirty="0"/>
              <a:t> se </a:t>
            </a:r>
            <a:r>
              <a:rPr lang="en-US" sz="1600" dirty="0" err="1"/>
              <a:t>obraćamo</a:t>
            </a:r>
            <a:r>
              <a:rPr lang="en-US" sz="1600" dirty="0"/>
              <a:t>, u </a:t>
            </a:r>
            <a:r>
              <a:rPr lang="en-US" sz="1600" dirty="0" err="1"/>
              <a:t>zakonski</a:t>
            </a:r>
            <a:r>
              <a:rPr lang="en-US" sz="1600" dirty="0"/>
              <a:t> </a:t>
            </a:r>
            <a:r>
              <a:rPr lang="en-US" sz="1600" dirty="0" err="1"/>
              <a:t>propisanim</a:t>
            </a:r>
            <a:r>
              <a:rPr lang="en-US" sz="1600" dirty="0"/>
              <a:t> </a:t>
            </a:r>
            <a:r>
              <a:rPr lang="en-US" sz="1600" dirty="0" err="1"/>
              <a:t>okvirima</a:t>
            </a:r>
            <a:r>
              <a:rPr lang="en-US" sz="1600" dirty="0"/>
              <a:t>. </a:t>
            </a:r>
            <a:endParaRPr lang="sr-Latn-RS" sz="1600" dirty="0"/>
          </a:p>
          <a:p>
            <a:pPr algn="just"/>
            <a:r>
              <a:rPr lang="en-US" sz="1600" dirty="0" err="1"/>
              <a:t>Obim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dužinu</a:t>
            </a:r>
            <a:r>
              <a:rPr lang="en-US" sz="1600" dirty="0"/>
              <a:t> </a:t>
            </a:r>
            <a:r>
              <a:rPr lang="en-US" sz="1600" dirty="0" err="1"/>
              <a:t>biznis</a:t>
            </a:r>
            <a:r>
              <a:rPr lang="en-US" sz="1600" dirty="0"/>
              <a:t> plana </a:t>
            </a:r>
            <a:r>
              <a:rPr lang="en-US" sz="1600" dirty="0" err="1"/>
              <a:t>određuje</a:t>
            </a:r>
            <a:r>
              <a:rPr lang="en-US" sz="1600" dirty="0"/>
              <a:t> </a:t>
            </a:r>
            <a:r>
              <a:rPr lang="en-US" sz="1600" dirty="0" err="1"/>
              <a:t>vrsta</a:t>
            </a:r>
            <a:r>
              <a:rPr lang="en-US" sz="1600" dirty="0"/>
              <a:t> </a:t>
            </a:r>
            <a:r>
              <a:rPr lang="en-US" sz="1600" dirty="0" err="1"/>
              <a:t>poslovnog</a:t>
            </a:r>
            <a:r>
              <a:rPr lang="en-US" sz="1600" dirty="0"/>
              <a:t> </a:t>
            </a:r>
            <a:r>
              <a:rPr lang="en-US" sz="1600" dirty="0" err="1"/>
              <a:t>poduhvata</a:t>
            </a:r>
            <a:r>
              <a:rPr lang="en-US" sz="1600" dirty="0"/>
              <a:t>,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broj</a:t>
            </a:r>
            <a:r>
              <a:rPr lang="en-US" sz="1600" dirty="0"/>
              <a:t> </a:t>
            </a:r>
            <a:r>
              <a:rPr lang="en-US" sz="1600" dirty="0" err="1"/>
              <a:t>suštinskih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kvalitetnih</a:t>
            </a:r>
            <a:r>
              <a:rPr lang="en-US" sz="1600" dirty="0"/>
              <a:t> </a:t>
            </a:r>
            <a:r>
              <a:rPr lang="en-US" sz="1600" dirty="0" err="1"/>
              <a:t>informacija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korisnici</a:t>
            </a:r>
            <a:r>
              <a:rPr lang="en-US" sz="1600" dirty="0"/>
              <a:t> </a:t>
            </a:r>
            <a:r>
              <a:rPr lang="en-US" sz="1600" dirty="0" err="1"/>
              <a:t>biznis</a:t>
            </a:r>
            <a:r>
              <a:rPr lang="en-US" sz="1600" dirty="0"/>
              <a:t> plana </a:t>
            </a:r>
            <a:r>
              <a:rPr lang="en-US" sz="1600" dirty="0" err="1"/>
              <a:t>očekuju</a:t>
            </a:r>
            <a:r>
              <a:rPr lang="en-US" sz="1600" dirty="0"/>
              <a:t>. </a:t>
            </a:r>
            <a:endParaRPr lang="sr-Latn-RS" sz="1600" dirty="0"/>
          </a:p>
          <a:p>
            <a:pPr algn="just"/>
            <a:r>
              <a:rPr lang="en-US" sz="1600" dirty="0" err="1"/>
              <a:t>Kako</a:t>
            </a:r>
            <a:r>
              <a:rPr lang="en-US" sz="1600" dirty="0"/>
              <a:t> </a:t>
            </a:r>
            <a:r>
              <a:rPr lang="en-US" sz="1600" dirty="0" err="1"/>
              <a:t>biznis</a:t>
            </a:r>
            <a:r>
              <a:rPr lang="en-US" sz="1600" dirty="0"/>
              <a:t> plan </a:t>
            </a:r>
            <a:r>
              <a:rPr lang="en-US" sz="1600" dirty="0" err="1"/>
              <a:t>predstavlja</a:t>
            </a:r>
            <a:r>
              <a:rPr lang="en-US" sz="1600" dirty="0"/>
              <a:t> </a:t>
            </a:r>
            <a:r>
              <a:rPr lang="en-US" sz="1600" dirty="0" err="1"/>
              <a:t>poslovnu</a:t>
            </a:r>
            <a:r>
              <a:rPr lang="en-US" sz="1600" dirty="0"/>
              <a:t> </a:t>
            </a:r>
            <a:r>
              <a:rPr lang="en-US" sz="1600" dirty="0" err="1"/>
              <a:t>ideju</a:t>
            </a:r>
            <a:r>
              <a:rPr lang="en-US" sz="1600" dirty="0"/>
              <a:t> </a:t>
            </a:r>
            <a:r>
              <a:rPr lang="en-US" sz="1600" dirty="0" err="1"/>
              <a:t>razrađenu</a:t>
            </a:r>
            <a:r>
              <a:rPr lang="en-US" sz="1600" dirty="0"/>
              <a:t> „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papiru</a:t>
            </a:r>
            <a:r>
              <a:rPr lang="en-US" sz="1600" dirty="0"/>
              <a:t>“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mapom</a:t>
            </a:r>
            <a:r>
              <a:rPr lang="en-US" sz="1600" dirty="0"/>
              <a:t> </a:t>
            </a:r>
            <a:r>
              <a:rPr lang="en-US" sz="1600" dirty="0" err="1"/>
              <a:t>svih</a:t>
            </a:r>
            <a:r>
              <a:rPr lang="en-US" sz="1600" dirty="0"/>
              <a:t> </a:t>
            </a:r>
            <a:r>
              <a:rPr lang="en-US" sz="1600" dirty="0" err="1"/>
              <a:t>neophodnih</a:t>
            </a:r>
            <a:r>
              <a:rPr lang="en-US" sz="1600" dirty="0"/>
              <a:t> </a:t>
            </a:r>
            <a:r>
              <a:rPr lang="en-US" sz="1600" dirty="0" err="1"/>
              <a:t>koraka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aktivnosti</a:t>
            </a:r>
            <a:r>
              <a:rPr lang="en-US" sz="1600" dirty="0"/>
              <a:t> po </a:t>
            </a:r>
            <a:r>
              <a:rPr lang="en-US" sz="1600" dirty="0" err="1"/>
              <a:t>segmentima</a:t>
            </a:r>
            <a:r>
              <a:rPr lang="en-US" sz="1600" dirty="0"/>
              <a:t> </a:t>
            </a:r>
            <a:r>
              <a:rPr lang="en-US" sz="1600" dirty="0" err="1"/>
              <a:t>neophodnih</a:t>
            </a:r>
            <a:r>
              <a:rPr lang="en-US" sz="1600" dirty="0"/>
              <a:t> za </a:t>
            </a:r>
            <a:r>
              <a:rPr lang="en-US" sz="1600" dirty="0" err="1"/>
              <a:t>postizanje</a:t>
            </a:r>
            <a:r>
              <a:rPr lang="en-US" sz="1600" dirty="0"/>
              <a:t> </a:t>
            </a:r>
            <a:r>
              <a:rPr lang="en-US" sz="1600" dirty="0" err="1"/>
              <a:t>projektovanog</a:t>
            </a:r>
            <a:r>
              <a:rPr lang="en-US" sz="1600" dirty="0"/>
              <a:t> </a:t>
            </a:r>
            <a:r>
              <a:rPr lang="en-US" sz="1600" dirty="0" err="1"/>
              <a:t>cilja</a:t>
            </a:r>
            <a:r>
              <a:rPr lang="en-US" sz="1600" dirty="0"/>
              <a:t>, on je </a:t>
            </a:r>
            <a:r>
              <a:rPr lang="en-US" sz="1600" dirty="0" err="1"/>
              <a:t>veoma</a:t>
            </a:r>
            <a:r>
              <a:rPr lang="en-US" sz="1600" dirty="0"/>
              <a:t> </a:t>
            </a:r>
            <a:r>
              <a:rPr lang="en-US" sz="1600" dirty="0" err="1"/>
              <a:t>važan</a:t>
            </a:r>
            <a:r>
              <a:rPr lang="en-US" sz="1600" dirty="0"/>
              <a:t> </a:t>
            </a:r>
            <a:r>
              <a:rPr lang="en-US" sz="1600" dirty="0" err="1"/>
              <a:t>izvor</a:t>
            </a:r>
            <a:r>
              <a:rPr lang="en-US" sz="1600" dirty="0"/>
              <a:t> </a:t>
            </a:r>
            <a:r>
              <a:rPr lang="en-US" sz="1600" dirty="0" err="1"/>
              <a:t>informacija</a:t>
            </a:r>
            <a:r>
              <a:rPr lang="en-US" sz="1600" dirty="0"/>
              <a:t> za </a:t>
            </a:r>
            <a:r>
              <a:rPr lang="en-US" sz="1600" dirty="0" err="1"/>
              <a:t>preduzeće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menadžerski</a:t>
            </a:r>
            <a:r>
              <a:rPr lang="en-US" sz="1600" dirty="0"/>
              <a:t> </a:t>
            </a:r>
            <a:r>
              <a:rPr lang="en-US" sz="1600" dirty="0" err="1"/>
              <a:t>vrh</a:t>
            </a:r>
            <a:r>
              <a:rPr lang="sr-Latn-RS" sz="1600" dirty="0"/>
              <a:t>16</a:t>
            </a:r>
          </a:p>
          <a:p>
            <a:pPr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69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EF3B4-A011-593C-0319-9E230D9E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sr-Latn-RS" sz="4000" dirty="0">
                <a:solidFill>
                  <a:srgbClr val="FFFFFF"/>
                </a:solidFill>
              </a:rPr>
              <a:t>TEME PRISTUPNI RAD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F14AD6-C861-1250-E9E4-3D469E46CC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44971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2017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14C-A368-21D6-548D-6E73B5A7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000" dirty="0"/>
              <a:t>PITANJA ZA KOLOKVIJUM I ISPIT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D58F8-BB6E-8E05-F8DF-CB27F2AA5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7764"/>
          </a:xfrm>
        </p:spPr>
        <p:txBody>
          <a:bodyPr/>
          <a:lstStyle/>
          <a:p>
            <a:r>
              <a:rPr lang="sr-Latn-RS" dirty="0"/>
              <a:t>Šta je BP?</a:t>
            </a:r>
          </a:p>
          <a:p>
            <a:r>
              <a:rPr lang="sr-Latn-RS" dirty="0"/>
              <a:t>Značaj BP?</a:t>
            </a:r>
          </a:p>
          <a:p>
            <a:r>
              <a:rPr lang="sr-Latn-RS" dirty="0"/>
              <a:t>Od čega zavisi forma BP?</a:t>
            </a:r>
          </a:p>
          <a:p>
            <a:r>
              <a:rPr lang="sr-Latn-RS" dirty="0"/>
              <a:t>Šta se planira BP?</a:t>
            </a:r>
          </a:p>
          <a:p>
            <a:r>
              <a:rPr lang="sr-Latn-RS" dirty="0"/>
              <a:t>Elementi BP?</a:t>
            </a:r>
          </a:p>
          <a:p>
            <a:r>
              <a:rPr lang="sr-Latn-RS" dirty="0"/>
              <a:t>Koji su formlani delovi BP?</a:t>
            </a:r>
          </a:p>
          <a:p>
            <a:r>
              <a:rPr lang="sr-Latn-RS" dirty="0"/>
              <a:t>Karakteristike BP?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0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usiness plan way banner horizontal cartoon style Vector Image">
            <a:extLst>
              <a:ext uri="{FF2B5EF4-FFF2-40B4-BE49-F238E27FC236}">
                <a16:creationId xmlns:a16="http://schemas.microsoft.com/office/drawing/2014/main" id="{4C63EC03-DD96-4B3F-F9F2-F72903FC80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7" b="13826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55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/>
          </p:cNvSpPr>
          <p:nvPr/>
        </p:nvSpPr>
        <p:spPr>
          <a:xfrm>
            <a:off x="1415716" y="3866884"/>
            <a:ext cx="9209037" cy="2201041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defTabSz="740664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predstavlja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elaborat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koji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sadrži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osnovne</a:t>
            </a:r>
            <a:r>
              <a:rPr lang="en-US" sz="20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elemente</a:t>
            </a:r>
            <a:r>
              <a:rPr lang="en-US" sz="20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jednog</a:t>
            </a:r>
            <a:r>
              <a:rPr lang="en-US" sz="20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poslovnog</a:t>
            </a:r>
            <a:r>
              <a:rPr lang="en-US" sz="20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poduhvata</a:t>
            </a:r>
            <a:r>
              <a:rPr lang="en-US" sz="20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koji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omogućava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potencijalnim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investitorima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finansijerima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brže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razmatranje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prezentovanog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poduhvata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lakše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donošenje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odluke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eventualnom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finansiranju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odnosno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učešću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realizaciji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istog</a:t>
            </a:r>
            <a:endParaRPr lang="sr-Latn-R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defTabSz="740664">
              <a:spcAft>
                <a:spcPts val="600"/>
              </a:spcAft>
            </a:pP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Poslovni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biznis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plan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jeste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planski</a:t>
            </a:r>
            <a:r>
              <a:rPr lang="en-US" sz="20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dokument</a:t>
            </a:r>
            <a:r>
              <a:rPr lang="en-US" sz="20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definiše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pravac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buduće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poslovne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akcije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preduzeća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određeni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vremenski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period</a:t>
            </a:r>
            <a:endParaRPr lang="en-US" sz="2000" dirty="0"/>
          </a:p>
        </p:txBody>
      </p:sp>
      <p:pic>
        <p:nvPicPr>
          <p:cNvPr id="2050" name="Picture 2" descr="Cartoon Business Plan Stock Illustrations – 45,285 Cartoon Business Plan  Stock Illustrations, Vectors &amp; Clipart - Dreams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46" y="643467"/>
            <a:ext cx="3754771" cy="31337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99029" y="1542505"/>
            <a:ext cx="4942346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740664">
              <a:spcAft>
                <a:spcPts val="600"/>
              </a:spcAft>
            </a:pPr>
            <a:r>
              <a:rPr lang="en-US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Biznis</a:t>
            </a: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plan je </a:t>
            </a:r>
            <a:r>
              <a:rPr lang="en-US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dokument</a:t>
            </a: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koji </a:t>
            </a:r>
            <a:r>
              <a:rPr lang="en-US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sadrži</a:t>
            </a: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informacije</a:t>
            </a: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trenutnom</a:t>
            </a: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stanju</a:t>
            </a: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preduzeća</a:t>
            </a: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poslovnom</a:t>
            </a: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smislu</a:t>
            </a: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njegovom</a:t>
            </a: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položaju</a:t>
            </a: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tržištu</a:t>
            </a: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kao</a:t>
            </a: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postavljenim</a:t>
            </a: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ciljevima</a:t>
            </a: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mogućim</a:t>
            </a: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pravcima</a:t>
            </a: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razvoja</a:t>
            </a: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koji se </a:t>
            </a:r>
            <a:r>
              <a:rPr lang="en-US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žele</a:t>
            </a: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postići</a:t>
            </a: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 </a:t>
            </a:r>
            <a:endParaRPr lang="sr-Latn-R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2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usiness Plan Cartoons and Comics - funny pictures from Cartoon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BIZNIS ILI POSLOVNI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1610" y="2434201"/>
            <a:ext cx="4431790" cy="3742762"/>
          </a:xfrm>
        </p:spPr>
        <p:txBody>
          <a:bodyPr vert="horz" lIns="91440" tIns="45720" rIns="91440" bIns="45720" rtlCol="0">
            <a:noAutofit/>
          </a:bodyPr>
          <a:lstStyle/>
          <a:p>
            <a:pPr algn="just" fontAlgn="base"/>
            <a:r>
              <a:rPr lang="en-US" sz="1800" dirty="0">
                <a:solidFill>
                  <a:srgbClr val="FF0000"/>
                </a:solidFill>
              </a:rPr>
              <a:t>Forma 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sadržaj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poslovnog</a:t>
            </a:r>
            <a:r>
              <a:rPr lang="en-US" sz="1800" dirty="0">
                <a:solidFill>
                  <a:srgbClr val="FF0000"/>
                </a:solidFill>
              </a:rPr>
              <a:t> plana se </a:t>
            </a:r>
            <a:r>
              <a:rPr lang="en-US" sz="1800" dirty="0" err="1">
                <a:solidFill>
                  <a:srgbClr val="FF0000"/>
                </a:solidFill>
              </a:rPr>
              <a:t>razlikuje</a:t>
            </a:r>
            <a:r>
              <a:rPr lang="en-US" sz="1800" dirty="0">
                <a:solidFill>
                  <a:srgbClr val="FF0000"/>
                </a:solidFill>
              </a:rPr>
              <a:t> u </a:t>
            </a:r>
            <a:r>
              <a:rPr lang="en-US" sz="1800" dirty="0" err="1">
                <a:solidFill>
                  <a:srgbClr val="FF0000"/>
                </a:solidFill>
              </a:rPr>
              <a:t>zavisnosti</a:t>
            </a:r>
            <a:r>
              <a:rPr lang="en-US" sz="1800" dirty="0">
                <a:solidFill>
                  <a:srgbClr val="FF0000"/>
                </a:solidFill>
              </a:rPr>
              <a:t>  od </a:t>
            </a:r>
            <a:r>
              <a:rPr lang="en-US" sz="1800" u="sng" dirty="0" err="1">
                <a:solidFill>
                  <a:srgbClr val="FF0000"/>
                </a:solidFill>
              </a:rPr>
              <a:t>vrste</a:t>
            </a:r>
            <a:r>
              <a:rPr lang="en-US" sz="1800" u="sng" dirty="0">
                <a:solidFill>
                  <a:srgbClr val="FF0000"/>
                </a:solidFill>
              </a:rPr>
              <a:t> </a:t>
            </a:r>
            <a:r>
              <a:rPr lang="en-US" sz="1800" u="sng" dirty="0" err="1">
                <a:solidFill>
                  <a:srgbClr val="FF0000"/>
                </a:solidFill>
              </a:rPr>
              <a:t>delatnosti</a:t>
            </a:r>
            <a:r>
              <a:rPr lang="en-US" sz="1800" u="sng" dirty="0">
                <a:solidFill>
                  <a:srgbClr val="FF0000"/>
                </a:solidFill>
              </a:rPr>
              <a:t> </a:t>
            </a:r>
            <a:r>
              <a:rPr lang="en-US" sz="1800" u="sng" dirty="0" err="1">
                <a:solidFill>
                  <a:srgbClr val="FF0000"/>
                </a:solidFill>
              </a:rPr>
              <a:t>preduzeća</a:t>
            </a:r>
            <a:r>
              <a:rPr lang="en-US" sz="1800" u="sng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namene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poslovnog</a:t>
            </a:r>
            <a:r>
              <a:rPr lang="en-US" sz="1800" dirty="0">
                <a:solidFill>
                  <a:srgbClr val="FF0000"/>
                </a:solidFill>
              </a:rPr>
              <a:t> plana. </a:t>
            </a:r>
            <a:r>
              <a:rPr lang="en-US" sz="1800" dirty="0" err="1">
                <a:solidFill>
                  <a:srgbClr val="FF0000"/>
                </a:solidFill>
              </a:rPr>
              <a:t>Različiti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su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poslovni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planovi</a:t>
            </a:r>
            <a:r>
              <a:rPr lang="en-US" sz="1800" dirty="0">
                <a:solidFill>
                  <a:srgbClr val="FF0000"/>
                </a:solidFill>
              </a:rPr>
              <a:t> za </a:t>
            </a:r>
            <a:r>
              <a:rPr lang="en-US" sz="1800" dirty="0" err="1">
                <a:solidFill>
                  <a:srgbClr val="FF0000"/>
                </a:solidFill>
              </a:rPr>
              <a:t>proizvodna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preduzeća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uslužna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preduzeća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trgovinska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preduzeća</a:t>
            </a:r>
            <a:r>
              <a:rPr lang="en-US" sz="1800" dirty="0">
                <a:solidFill>
                  <a:srgbClr val="FF0000"/>
                </a:solidFill>
              </a:rPr>
              <a:t>, za </a:t>
            </a:r>
            <a:r>
              <a:rPr lang="en-US" sz="1800" dirty="0" err="1">
                <a:solidFill>
                  <a:srgbClr val="FF0000"/>
                </a:solidFill>
              </a:rPr>
              <a:t>neprofitne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organizacije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mešovita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preduzeća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 sl.</a:t>
            </a:r>
          </a:p>
          <a:p>
            <a:pPr algn="just" fontAlgn="base"/>
            <a:r>
              <a:rPr lang="en-US" sz="1800" dirty="0" err="1">
                <a:solidFill>
                  <a:srgbClr val="FF0000"/>
                </a:solidFill>
              </a:rPr>
              <a:t>Nezavisno</a:t>
            </a:r>
            <a:r>
              <a:rPr lang="en-US" sz="1800" dirty="0">
                <a:solidFill>
                  <a:srgbClr val="FF0000"/>
                </a:solidFill>
              </a:rPr>
              <a:t> od </a:t>
            </a:r>
            <a:r>
              <a:rPr lang="en-US" sz="1800" dirty="0" err="1">
                <a:solidFill>
                  <a:srgbClr val="FF0000"/>
                </a:solidFill>
              </a:rPr>
              <a:t>vrste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delatnosti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korisnika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poslovnog</a:t>
            </a:r>
            <a:r>
              <a:rPr lang="en-US" sz="1800" dirty="0">
                <a:solidFill>
                  <a:srgbClr val="FF0000"/>
                </a:solidFill>
              </a:rPr>
              <a:t> plana 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drugih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specifičnosti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svaki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poslovni</a:t>
            </a:r>
            <a:r>
              <a:rPr lang="en-US" sz="1800" dirty="0">
                <a:solidFill>
                  <a:srgbClr val="FF0000"/>
                </a:solidFill>
              </a:rPr>
              <a:t> plan </a:t>
            </a:r>
            <a:r>
              <a:rPr lang="en-US" sz="1800" dirty="0" err="1">
                <a:solidFill>
                  <a:srgbClr val="FF0000"/>
                </a:solidFill>
              </a:rPr>
              <a:t>sadrži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formalne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delove</a:t>
            </a:r>
            <a:r>
              <a:rPr lang="en-US" sz="1800" dirty="0">
                <a:solidFill>
                  <a:srgbClr val="FF0000"/>
                </a:solidFill>
              </a:rPr>
              <a:t> – </a:t>
            </a:r>
            <a:r>
              <a:rPr lang="en-US" sz="1800" i="1" dirty="0" err="1">
                <a:solidFill>
                  <a:srgbClr val="FF0000"/>
                </a:solidFill>
              </a:rPr>
              <a:t>naslovnu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stranu</a:t>
            </a:r>
            <a:r>
              <a:rPr lang="en-US" sz="1800" i="1" dirty="0">
                <a:solidFill>
                  <a:srgbClr val="FF0000"/>
                </a:solidFill>
              </a:rPr>
              <a:t>, </a:t>
            </a:r>
            <a:r>
              <a:rPr lang="en-US" sz="1800" i="1" dirty="0" err="1">
                <a:solidFill>
                  <a:srgbClr val="FF0000"/>
                </a:solidFill>
              </a:rPr>
              <a:t>rezime</a:t>
            </a:r>
            <a:r>
              <a:rPr lang="en-US" sz="1800" i="1" dirty="0">
                <a:solidFill>
                  <a:srgbClr val="FF0000"/>
                </a:solidFill>
              </a:rPr>
              <a:t>, </a:t>
            </a:r>
            <a:r>
              <a:rPr lang="en-US" sz="1800" i="1" dirty="0" err="1">
                <a:solidFill>
                  <a:srgbClr val="FF0000"/>
                </a:solidFill>
              </a:rPr>
              <a:t>osnovne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podatke</a:t>
            </a:r>
            <a:r>
              <a:rPr lang="en-US" sz="1800" i="1" dirty="0">
                <a:solidFill>
                  <a:srgbClr val="FF0000"/>
                </a:solidFill>
              </a:rPr>
              <a:t> o </a:t>
            </a:r>
            <a:r>
              <a:rPr lang="en-US" sz="1800" i="1" dirty="0" err="1">
                <a:solidFill>
                  <a:srgbClr val="FF0000"/>
                </a:solidFill>
              </a:rPr>
              <a:t>autoru</a:t>
            </a:r>
            <a:r>
              <a:rPr lang="en-US" sz="1800" i="1" dirty="0">
                <a:solidFill>
                  <a:srgbClr val="FF0000"/>
                </a:solidFill>
              </a:rPr>
              <a:t> plana, </a:t>
            </a:r>
            <a:r>
              <a:rPr lang="en-US" sz="1800" i="1" dirty="0" err="1">
                <a:solidFill>
                  <a:srgbClr val="FF0000"/>
                </a:solidFill>
              </a:rPr>
              <a:t>podatke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investitoru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i</a:t>
            </a:r>
            <a:r>
              <a:rPr lang="en-US" sz="1800" i="1" dirty="0">
                <a:solidFill>
                  <a:srgbClr val="FF0000"/>
                </a:solidFill>
              </a:rPr>
              <a:t> sl. </a:t>
            </a:r>
            <a:r>
              <a:rPr lang="en-US" sz="1800" i="1" dirty="0" err="1">
                <a:solidFill>
                  <a:srgbClr val="FF0000"/>
                </a:solidFill>
              </a:rPr>
              <a:t>i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delove</a:t>
            </a:r>
            <a:r>
              <a:rPr lang="en-US" sz="1800" i="1" dirty="0">
                <a:solidFill>
                  <a:srgbClr val="FF0000"/>
                </a:solidFill>
              </a:rPr>
              <a:t> koji </a:t>
            </a:r>
            <a:r>
              <a:rPr lang="en-US" sz="1800" i="1" dirty="0" err="1">
                <a:solidFill>
                  <a:srgbClr val="FF0000"/>
                </a:solidFill>
              </a:rPr>
              <a:t>su</a:t>
            </a:r>
            <a:r>
              <a:rPr lang="en-US" sz="1800" i="1" dirty="0">
                <a:solidFill>
                  <a:srgbClr val="FF0000"/>
                </a:solidFill>
              </a:rPr>
              <a:t> od </a:t>
            </a:r>
            <a:r>
              <a:rPr lang="en-US" sz="1800" i="1" dirty="0" err="1">
                <a:solidFill>
                  <a:srgbClr val="FF0000"/>
                </a:solidFill>
              </a:rPr>
              <a:t>suštinskog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značaja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– </a:t>
            </a:r>
            <a:r>
              <a:rPr lang="en-US" sz="1800" dirty="0" err="1">
                <a:solidFill>
                  <a:srgbClr val="FF0000"/>
                </a:solidFill>
              </a:rPr>
              <a:t>detaljne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analize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samog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projekta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41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366" y="463296"/>
            <a:ext cx="3427001" cy="5639392"/>
          </a:xfrm>
        </p:spPr>
        <p:txBody>
          <a:bodyPr>
            <a:noAutofit/>
          </a:bodyPr>
          <a:lstStyle/>
          <a:p>
            <a:pPr algn="just" fontAlgn="base"/>
            <a:r>
              <a:rPr lang="en-US" sz="2400" dirty="0"/>
              <a:t>Business plan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poslovni</a:t>
            </a:r>
            <a:r>
              <a:rPr lang="en-US" sz="2400" dirty="0"/>
              <a:t> plan </a:t>
            </a:r>
            <a:r>
              <a:rPr lang="en-US" sz="2400" dirty="0" err="1"/>
              <a:t>predstavlja</a:t>
            </a:r>
            <a:r>
              <a:rPr lang="en-US" sz="2400" dirty="0"/>
              <a:t> </a:t>
            </a:r>
            <a:r>
              <a:rPr lang="en-US" sz="2400" dirty="0" err="1"/>
              <a:t>dokument</a:t>
            </a:r>
            <a:r>
              <a:rPr lang="en-US" sz="2400" dirty="0"/>
              <a:t> o </a:t>
            </a:r>
            <a:r>
              <a:rPr lang="en-US" sz="2400" dirty="0" err="1"/>
              <a:t>planiranim</a:t>
            </a:r>
            <a:r>
              <a:rPr lang="en-US" sz="2400" dirty="0"/>
              <a:t> </a:t>
            </a:r>
            <a:r>
              <a:rPr lang="en-US" sz="2400" dirty="0" err="1"/>
              <a:t>poslovnim</a:t>
            </a:r>
            <a:r>
              <a:rPr lang="en-US" sz="2400" dirty="0"/>
              <a:t> </a:t>
            </a:r>
            <a:r>
              <a:rPr lang="en-US" sz="2400" dirty="0" err="1"/>
              <a:t>aktivnostima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finansijskim</a:t>
            </a:r>
            <a:r>
              <a:rPr lang="en-US" sz="2400" dirty="0"/>
              <a:t> </a:t>
            </a:r>
            <a:r>
              <a:rPr lang="en-US" sz="2400" dirty="0" err="1"/>
              <a:t>efektima</a:t>
            </a:r>
            <a:r>
              <a:rPr lang="en-US" sz="2400" dirty="0"/>
              <a:t> </a:t>
            </a:r>
            <a:r>
              <a:rPr lang="en-US" sz="2400" dirty="0" err="1"/>
              <a:t>tih</a:t>
            </a:r>
            <a:r>
              <a:rPr lang="en-US" sz="2400" dirty="0"/>
              <a:t> </a:t>
            </a:r>
            <a:r>
              <a:rPr lang="en-US" sz="2400" dirty="0" err="1"/>
              <a:t>aktivnosti</a:t>
            </a:r>
            <a:r>
              <a:rPr lang="en-US" sz="2400" dirty="0"/>
              <a:t>. </a:t>
            </a:r>
            <a:endParaRPr lang="sr-Latn-RS" sz="2400" dirty="0"/>
          </a:p>
          <a:p>
            <a:pPr algn="just" fontAlgn="base"/>
            <a:r>
              <a:rPr lang="en-US" sz="2400" dirty="0" err="1"/>
              <a:t>Trebalo</a:t>
            </a:r>
            <a:r>
              <a:rPr lang="en-US" sz="2400" dirty="0"/>
              <a:t> bi da </a:t>
            </a:r>
            <a:r>
              <a:rPr lang="en-US" sz="2400" dirty="0" err="1"/>
              <a:t>sadrži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je </a:t>
            </a:r>
            <a:r>
              <a:rPr lang="en-US" sz="2400" dirty="0" err="1"/>
              <a:t>bitno</a:t>
            </a:r>
            <a:r>
              <a:rPr lang="en-US" sz="2400" dirty="0"/>
              <a:t> za </a:t>
            </a:r>
            <a:r>
              <a:rPr lang="en-US" sz="2400" dirty="0" err="1"/>
              <a:t>konkretan</a:t>
            </a:r>
            <a:r>
              <a:rPr lang="en-US" sz="2400" dirty="0"/>
              <a:t> </a:t>
            </a:r>
            <a:r>
              <a:rPr lang="en-US" sz="2400" dirty="0" err="1"/>
              <a:t>posao</a:t>
            </a:r>
            <a:r>
              <a:rPr lang="en-US" sz="2400" dirty="0"/>
              <a:t>: </a:t>
            </a:r>
            <a:r>
              <a:rPr lang="en-US" sz="2400" dirty="0" err="1"/>
              <a:t>strukturu</a:t>
            </a:r>
            <a:r>
              <a:rPr lang="en-US" sz="2400" dirty="0"/>
              <a:t> </a:t>
            </a:r>
            <a:r>
              <a:rPr lang="en-US" sz="2400" dirty="0" err="1"/>
              <a:t>posla</a:t>
            </a:r>
            <a:r>
              <a:rPr lang="en-US" sz="2400" dirty="0"/>
              <a:t>, </a:t>
            </a:r>
            <a:r>
              <a:rPr lang="en-US" sz="2400" dirty="0" err="1"/>
              <a:t>opis</a:t>
            </a:r>
            <a:r>
              <a:rPr lang="en-US" sz="2400" dirty="0"/>
              <a:t> </a:t>
            </a:r>
            <a:r>
              <a:rPr lang="en-US" sz="2400" dirty="0" err="1"/>
              <a:t>proizvoda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usluga</a:t>
            </a:r>
            <a:r>
              <a:rPr lang="en-US" sz="2400" dirty="0"/>
              <a:t>, </a:t>
            </a:r>
            <a:r>
              <a:rPr lang="en-US" sz="2400" dirty="0" err="1"/>
              <a:t>potencijalne</a:t>
            </a:r>
            <a:r>
              <a:rPr lang="en-US" sz="2400" dirty="0"/>
              <a:t> </a:t>
            </a:r>
            <a:r>
              <a:rPr lang="en-US" sz="2400" dirty="0" err="1"/>
              <a:t>korisnike</a:t>
            </a:r>
            <a:r>
              <a:rPr lang="en-US" sz="2400" dirty="0"/>
              <a:t>, </a:t>
            </a:r>
            <a:r>
              <a:rPr lang="en-US" sz="2400" dirty="0" err="1"/>
              <a:t>potencijale</a:t>
            </a:r>
            <a:r>
              <a:rPr lang="en-US" sz="2400" dirty="0"/>
              <a:t> </a:t>
            </a:r>
            <a:r>
              <a:rPr lang="en-US" sz="2400" dirty="0" err="1"/>
              <a:t>razvoja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finansije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098" name="Picture 2" descr="Business Plan Stock Vector Image by ©sukmaraga #16972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186" y="1530330"/>
            <a:ext cx="3552412" cy="382108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1E2897-C16D-5E7A-D914-C6D89AD6A27D}"/>
              </a:ext>
            </a:extLst>
          </p:cNvPr>
          <p:cNvSpPr txBox="1"/>
          <p:nvPr/>
        </p:nvSpPr>
        <p:spPr>
          <a:xfrm>
            <a:off x="5445457" y="2095662"/>
            <a:ext cx="279397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758952" fontAlgn="base">
              <a:spcAft>
                <a:spcPts val="600"/>
              </a:spcAft>
            </a:pPr>
            <a:r>
              <a:rPr lang="en-US" sz="24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Pod </a:t>
            </a:r>
            <a:r>
              <a:rPr lang="en-US" sz="240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poslovnim</a:t>
            </a:r>
            <a:r>
              <a:rPr lang="en-US" sz="24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planom</a:t>
            </a:r>
            <a:r>
              <a:rPr lang="en-US" sz="24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240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obično</a:t>
            </a:r>
            <a:r>
              <a:rPr lang="en-US" sz="24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podrazumeva</a:t>
            </a:r>
            <a:r>
              <a:rPr lang="en-US" sz="24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dokument</a:t>
            </a:r>
            <a:r>
              <a:rPr lang="en-US" sz="24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240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kome</a:t>
            </a:r>
            <a:r>
              <a:rPr lang="en-US" sz="24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240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objašnjen</a:t>
            </a:r>
            <a:r>
              <a:rPr lang="en-US" sz="24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način</a:t>
            </a:r>
            <a:r>
              <a:rPr lang="en-US" sz="24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realizacije</a:t>
            </a:r>
            <a:r>
              <a:rPr lang="en-US" sz="24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poslovnih</a:t>
            </a:r>
            <a:r>
              <a:rPr lang="en-US" sz="24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ciljeva</a:t>
            </a:r>
            <a:r>
              <a:rPr lang="en-US" sz="24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 </a:t>
            </a:r>
            <a:endParaRPr lang="sr-Latn-R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5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usiness Plan: Purposes, Components, and Examples - Penpo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02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788" y="1039906"/>
            <a:ext cx="4840010" cy="5137057"/>
          </a:xfrm>
        </p:spPr>
        <p:txBody>
          <a:bodyPr>
            <a:noAutofit/>
          </a:bodyPr>
          <a:lstStyle/>
          <a:p>
            <a:r>
              <a:rPr lang="en-US" sz="2400" b="1"/>
              <a:t>osnovni elementi </a:t>
            </a:r>
            <a:r>
              <a:rPr lang="en-US" sz="2400"/>
              <a:t>biznis plana su sledeći: </a:t>
            </a:r>
            <a:endParaRPr lang="sr-Latn-RS" sz="2400"/>
          </a:p>
          <a:p>
            <a:pPr lvl="1"/>
            <a:r>
              <a:rPr lang="en-US"/>
              <a:t> uvod; </a:t>
            </a:r>
            <a:endParaRPr lang="sr-Latn-RS"/>
          </a:p>
          <a:p>
            <a:pPr lvl="1"/>
            <a:r>
              <a:rPr lang="en-US"/>
              <a:t>rezime; </a:t>
            </a:r>
            <a:endParaRPr lang="sr-Latn-RS"/>
          </a:p>
          <a:p>
            <a:pPr lvl="1"/>
            <a:r>
              <a:rPr lang="en-US"/>
              <a:t>osnovne informacije o preduzeću; </a:t>
            </a:r>
            <a:endParaRPr lang="sr-Latn-RS"/>
          </a:p>
          <a:p>
            <a:pPr lvl="1"/>
            <a:r>
              <a:rPr lang="en-US"/>
              <a:t>opis delatnosti preduzeća; </a:t>
            </a:r>
            <a:endParaRPr lang="sr-Latn-RS"/>
          </a:p>
          <a:p>
            <a:pPr lvl="1"/>
            <a:r>
              <a:rPr lang="en-US"/>
              <a:t>strategija razvoja; </a:t>
            </a:r>
            <a:endParaRPr lang="sr-Latn-RS"/>
          </a:p>
          <a:p>
            <a:pPr lvl="1"/>
            <a:r>
              <a:rPr lang="en-US"/>
              <a:t>investicioni projekat koji se finansira; </a:t>
            </a:r>
            <a:endParaRPr lang="sr-Latn-RS"/>
          </a:p>
          <a:p>
            <a:pPr lvl="1"/>
            <a:r>
              <a:rPr lang="en-US"/>
              <a:t>finansijski pokazatelji sa projekcijama poslovanja u budućnosti.</a:t>
            </a:r>
          </a:p>
        </p:txBody>
      </p:sp>
    </p:spTree>
    <p:extLst>
      <p:ext uri="{BB962C8B-B14F-4D97-AF65-F5344CB8AC3E}">
        <p14:creationId xmlns:p14="http://schemas.microsoft.com/office/powerpoint/2010/main" val="188701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inimalist Cartoon Creative Mbe Style Flat Universal Planning Thesis Business  Plan Google Slide Theme And Powerpoint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44" y="2780119"/>
            <a:ext cx="7041897" cy="396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3" y="385243"/>
            <a:ext cx="10515600" cy="3640545"/>
          </a:xfrm>
        </p:spPr>
        <p:txBody>
          <a:bodyPr/>
          <a:lstStyle/>
          <a:p>
            <a:pPr fontAlgn="base"/>
            <a:r>
              <a:rPr lang="en-US" b="1" dirty="0" err="1"/>
              <a:t>Formalni</a:t>
            </a:r>
            <a:r>
              <a:rPr lang="en-US" b="1" dirty="0"/>
              <a:t> </a:t>
            </a:r>
            <a:r>
              <a:rPr lang="en-US" b="1" dirty="0" err="1"/>
              <a:t>delovi</a:t>
            </a:r>
            <a:r>
              <a:rPr lang="en-US" dirty="0"/>
              <a:t>:</a:t>
            </a:r>
          </a:p>
          <a:p>
            <a:pPr algn="just" fontAlgn="base"/>
            <a:r>
              <a:rPr lang="en-US" dirty="0"/>
              <a:t>1. </a:t>
            </a:r>
            <a:r>
              <a:rPr lang="en-US" b="1" dirty="0" err="1"/>
              <a:t>Naslovna</a:t>
            </a:r>
            <a:r>
              <a:rPr lang="en-US" b="1" dirty="0"/>
              <a:t> </a:t>
            </a:r>
            <a:r>
              <a:rPr lang="en-US" b="1" dirty="0" err="1"/>
              <a:t>strana</a:t>
            </a:r>
            <a:r>
              <a:rPr lang="en-US" dirty="0"/>
              <a:t>  je </a:t>
            </a:r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vidimo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pogledamo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plan. </a:t>
            </a:r>
            <a:r>
              <a:rPr lang="en-US" dirty="0" err="1"/>
              <a:t>Zato</a:t>
            </a:r>
            <a:r>
              <a:rPr lang="en-US" dirty="0"/>
              <a:t> je </a:t>
            </a:r>
            <a:r>
              <a:rPr lang="en-US" dirty="0" err="1"/>
              <a:t>bitno</a:t>
            </a:r>
            <a:r>
              <a:rPr lang="en-US" dirty="0"/>
              <a:t> da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estetski</a:t>
            </a:r>
            <a:r>
              <a:rPr lang="en-US" dirty="0"/>
              <a:t> </a:t>
            </a:r>
            <a:r>
              <a:rPr lang="en-US" dirty="0" err="1"/>
              <a:t>lepo</a:t>
            </a:r>
            <a:r>
              <a:rPr lang="en-US" dirty="0"/>
              <a:t> </a:t>
            </a:r>
            <a:r>
              <a:rPr lang="en-US" dirty="0" err="1"/>
              <a:t>izgleda</a:t>
            </a:r>
            <a:r>
              <a:rPr lang="en-US" dirty="0"/>
              <a:t>. Ona </a:t>
            </a:r>
            <a:r>
              <a:rPr lang="en-US" dirty="0" err="1"/>
              <a:t>sadrži</a:t>
            </a:r>
            <a:endParaRPr lang="en-US" dirty="0"/>
          </a:p>
          <a:p>
            <a:pPr algn="just" fontAlgn="base"/>
            <a:r>
              <a:rPr lang="en-US" dirty="0" err="1"/>
              <a:t>naziv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,</a:t>
            </a:r>
          </a:p>
          <a:p>
            <a:pPr fontAlgn="base"/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plana</a:t>
            </a:r>
            <a:r>
              <a:rPr lang="en-US" dirty="0"/>
              <a:t>,</a:t>
            </a:r>
          </a:p>
          <a:p>
            <a:pPr fontAlgn="base"/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izrade</a:t>
            </a:r>
            <a:r>
              <a:rPr lang="en-US" dirty="0"/>
              <a:t> </a:t>
            </a:r>
            <a:r>
              <a:rPr lang="en-US" dirty="0" err="1"/>
              <a:t>plana</a:t>
            </a:r>
            <a:r>
              <a:rPr lang="en-US" dirty="0"/>
              <a:t>,</a:t>
            </a:r>
          </a:p>
          <a:p>
            <a:pPr fontAlgn="base"/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sadržati</a:t>
            </a:r>
            <a:r>
              <a:rPr lang="en-US" dirty="0"/>
              <a:t> </a:t>
            </a:r>
            <a:r>
              <a:rPr lang="en-US" dirty="0" err="1"/>
              <a:t>odredjeni</a:t>
            </a:r>
            <a:r>
              <a:rPr lang="en-US" dirty="0"/>
              <a:t> logo, </a:t>
            </a:r>
            <a:r>
              <a:rPr lang="en-US" dirty="0" err="1"/>
              <a:t>fotografiju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7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artoon of a dog pointing at a whiteboard&#10;&#10;Description automatically generated">
            <a:extLst>
              <a:ext uri="{FF2B5EF4-FFF2-40B4-BE49-F238E27FC236}">
                <a16:creationId xmlns:a16="http://schemas.microsoft.com/office/drawing/2014/main" id="{C866BE32-722A-6F92-9E43-CBD8F05C2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05" r="10539" b="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788" y="778042"/>
            <a:ext cx="4840010" cy="5398921"/>
          </a:xfrm>
        </p:spPr>
        <p:txBody>
          <a:bodyPr>
            <a:noAutofit/>
          </a:bodyPr>
          <a:lstStyle/>
          <a:p>
            <a:pPr algn="just" fontAlgn="base"/>
            <a:r>
              <a:rPr lang="sr-Latn-RS" sz="2000" dirty="0"/>
              <a:t>O</a:t>
            </a:r>
            <a:r>
              <a:rPr lang="en-US" sz="2000" dirty="0" err="1"/>
              <a:t>snovni</a:t>
            </a:r>
            <a:r>
              <a:rPr lang="en-US" sz="2000" dirty="0"/>
              <a:t> </a:t>
            </a:r>
            <a:r>
              <a:rPr lang="en-US" sz="2000" dirty="0" err="1"/>
              <a:t>značaj</a:t>
            </a:r>
            <a:r>
              <a:rPr lang="en-US" sz="2000" dirty="0"/>
              <a:t> </a:t>
            </a:r>
            <a:r>
              <a:rPr lang="en-US" sz="2000" dirty="0" err="1"/>
              <a:t>biznis</a:t>
            </a:r>
            <a:r>
              <a:rPr lang="en-US" sz="2000" dirty="0"/>
              <a:t> plana je da </a:t>
            </a:r>
            <a:r>
              <a:rPr lang="en-US" sz="2000" dirty="0" err="1"/>
              <a:t>olakša</a:t>
            </a:r>
            <a:r>
              <a:rPr lang="en-US" sz="2000" dirty="0"/>
              <a:t> </a:t>
            </a:r>
            <a:r>
              <a:rPr lang="en-US" sz="2000" dirty="0" err="1"/>
              <a:t>preduzetniku</a:t>
            </a:r>
            <a:r>
              <a:rPr lang="en-US" sz="2000" dirty="0"/>
              <a:t> </a:t>
            </a:r>
            <a:r>
              <a:rPr lang="en-US" sz="2000" dirty="0" err="1"/>
              <a:t>vodjenje</a:t>
            </a:r>
            <a:r>
              <a:rPr lang="en-US" sz="2000" dirty="0"/>
              <a:t> </a:t>
            </a:r>
            <a:r>
              <a:rPr lang="en-US" sz="2000" dirty="0" err="1"/>
              <a:t>preduzeća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organizovanje</a:t>
            </a:r>
            <a:r>
              <a:rPr lang="en-US" sz="2000" dirty="0"/>
              <a:t> </a:t>
            </a:r>
            <a:r>
              <a:rPr lang="en-US" sz="2000" dirty="0" err="1"/>
              <a:t>poslovnih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r>
              <a:rPr lang="en-US" sz="2000" dirty="0"/>
              <a:t>. </a:t>
            </a:r>
            <a:endParaRPr lang="sr-Latn-RS" sz="2000" dirty="0"/>
          </a:p>
          <a:p>
            <a:pPr algn="just" fontAlgn="base"/>
            <a:r>
              <a:rPr lang="en-US" sz="2000" dirty="0"/>
              <a:t>Dok </a:t>
            </a:r>
            <a:r>
              <a:rPr lang="en-US" sz="2000" dirty="0" err="1"/>
              <a:t>piše</a:t>
            </a:r>
            <a:r>
              <a:rPr lang="en-US" sz="2000" dirty="0"/>
              <a:t> </a:t>
            </a:r>
            <a:r>
              <a:rPr lang="en-US" sz="2000" dirty="0" err="1"/>
              <a:t>biznis</a:t>
            </a:r>
            <a:r>
              <a:rPr lang="en-US" sz="2000" dirty="0"/>
              <a:t> plan </a:t>
            </a:r>
            <a:r>
              <a:rPr lang="en-US" sz="2000" dirty="0" err="1"/>
              <a:t>preduzetnik</a:t>
            </a:r>
            <a:r>
              <a:rPr lang="en-US" sz="2000" dirty="0"/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vrši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samoprocenu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svoje</a:t>
            </a:r>
            <a:r>
              <a:rPr lang="en-US" sz="2000" dirty="0"/>
              <a:t> </a:t>
            </a:r>
            <a:r>
              <a:rPr lang="en-US" sz="2000" dirty="0" err="1"/>
              <a:t>poslovne</a:t>
            </a:r>
            <a:r>
              <a:rPr lang="en-US" sz="2000" dirty="0"/>
              <a:t> </a:t>
            </a:r>
            <a:r>
              <a:rPr lang="en-US" sz="2000" dirty="0" err="1"/>
              <a:t>ideje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proverava</a:t>
            </a:r>
            <a:r>
              <a:rPr lang="en-US" sz="2000" dirty="0"/>
              <a:t> </a:t>
            </a:r>
            <a:r>
              <a:rPr lang="en-US" sz="2000" dirty="0" err="1"/>
              <a:t>izvodljivost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ideje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različite</a:t>
            </a:r>
            <a:r>
              <a:rPr lang="en-US" sz="2000" dirty="0"/>
              <a:t> </a:t>
            </a:r>
            <a:r>
              <a:rPr lang="en-US" sz="2000" dirty="0" err="1"/>
              <a:t>aspekte</a:t>
            </a:r>
            <a:r>
              <a:rPr lang="en-US" sz="2000" dirty="0"/>
              <a:t> (</a:t>
            </a:r>
            <a:r>
              <a:rPr lang="en-US" sz="2000" dirty="0" err="1"/>
              <a:t>finansijske</a:t>
            </a:r>
            <a:r>
              <a:rPr lang="en-US" sz="2000" dirty="0"/>
              <a:t>, </a:t>
            </a:r>
            <a:r>
              <a:rPr lang="en-US" sz="2000" dirty="0" err="1"/>
              <a:t>proizvodne</a:t>
            </a:r>
            <a:r>
              <a:rPr lang="en-US" sz="2000" dirty="0"/>
              <a:t>, </a:t>
            </a:r>
            <a:r>
              <a:rPr lang="en-US" sz="2000" dirty="0" err="1"/>
              <a:t>tržišne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sl.)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utvrdjuje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potencijalni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poslovni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rizik</a:t>
            </a:r>
            <a:r>
              <a:rPr lang="en-US" sz="2000" dirty="0"/>
              <a:t>.</a:t>
            </a:r>
          </a:p>
          <a:p>
            <a:pPr algn="just" fontAlgn="base"/>
            <a:r>
              <a:rPr lang="en-US" sz="2000" dirty="0" err="1"/>
              <a:t>Osim</a:t>
            </a:r>
            <a:r>
              <a:rPr lang="en-US" sz="2000" dirty="0"/>
              <a:t> toga </a:t>
            </a:r>
            <a:r>
              <a:rPr lang="en-US" sz="2000" dirty="0" err="1"/>
              <a:t>poslovni</a:t>
            </a:r>
            <a:r>
              <a:rPr lang="en-US" sz="2000" dirty="0"/>
              <a:t> plan </a:t>
            </a:r>
            <a:r>
              <a:rPr lang="en-US" sz="2000" dirty="0" err="1"/>
              <a:t>treba</a:t>
            </a:r>
            <a:r>
              <a:rPr lang="en-US" sz="2000" dirty="0"/>
              <a:t> da </a:t>
            </a:r>
            <a:r>
              <a:rPr lang="en-US" sz="2000" dirty="0" err="1"/>
              <a:t>pomogne</a:t>
            </a:r>
            <a:r>
              <a:rPr lang="en-US" sz="2000" dirty="0"/>
              <a:t> </a:t>
            </a:r>
            <a:r>
              <a:rPr lang="en-US" sz="2000" dirty="0" err="1"/>
              <a:t>preduzetniku</a:t>
            </a:r>
            <a:r>
              <a:rPr lang="en-US" sz="2000" dirty="0"/>
              <a:t> da </a:t>
            </a:r>
            <a:r>
              <a:rPr lang="en-US" sz="2000" u="sng" dirty="0" err="1"/>
              <a:t>dodje</a:t>
            </a:r>
            <a:r>
              <a:rPr lang="en-US" sz="2000" u="sng" dirty="0"/>
              <a:t> do </a:t>
            </a:r>
            <a:r>
              <a:rPr lang="en-US" sz="2000" u="sng" dirty="0" err="1"/>
              <a:t>potrebnog</a:t>
            </a:r>
            <a:r>
              <a:rPr lang="en-US" sz="2000" u="sng" dirty="0"/>
              <a:t> </a:t>
            </a:r>
            <a:r>
              <a:rPr lang="en-US" sz="2000" u="sng" dirty="0" err="1"/>
              <a:t>kapitala</a:t>
            </a:r>
            <a:r>
              <a:rPr lang="en-US" sz="2000" u="sng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da </a:t>
            </a:r>
            <a:r>
              <a:rPr lang="en-US" sz="2000" dirty="0" err="1"/>
              <a:t>ubedi</a:t>
            </a:r>
            <a:r>
              <a:rPr lang="en-US" sz="2000" dirty="0"/>
              <a:t> </a:t>
            </a:r>
            <a:r>
              <a:rPr lang="en-US" sz="2000" dirty="0" err="1"/>
              <a:t>potencijalne</a:t>
            </a:r>
            <a:r>
              <a:rPr lang="en-US" sz="2000" dirty="0"/>
              <a:t> </a:t>
            </a:r>
            <a:r>
              <a:rPr lang="en-US" sz="2000" dirty="0" err="1"/>
              <a:t>investitore</a:t>
            </a:r>
            <a:r>
              <a:rPr lang="en-US" sz="2000" dirty="0"/>
              <a:t> u </a:t>
            </a:r>
            <a:r>
              <a:rPr lang="en-US" sz="2000" dirty="0" err="1"/>
              <a:t>izvodljivost</a:t>
            </a:r>
            <a:r>
              <a:rPr lang="en-US" sz="2000" dirty="0"/>
              <a:t> </a:t>
            </a:r>
            <a:r>
              <a:rPr lang="en-US" sz="2000" dirty="0" err="1"/>
              <a:t>poslovne</a:t>
            </a:r>
            <a:r>
              <a:rPr lang="en-US" sz="2000" dirty="0"/>
              <a:t> </a:t>
            </a:r>
            <a:r>
              <a:rPr lang="en-US" sz="2000" dirty="0" err="1"/>
              <a:t>ideje</a:t>
            </a:r>
            <a:r>
              <a:rPr lang="en-US" sz="2000" dirty="0"/>
              <a:t>.</a:t>
            </a:r>
          </a:p>
          <a:p>
            <a:pPr algn="just" fontAlgn="base"/>
            <a:r>
              <a:rPr lang="en-US" sz="2000" dirty="0" err="1"/>
              <a:t>Osim</a:t>
            </a:r>
            <a:r>
              <a:rPr lang="en-US" sz="2000" dirty="0"/>
              <a:t> za </a:t>
            </a:r>
            <a:r>
              <a:rPr lang="en-US" sz="2000" dirty="0" err="1"/>
              <a:t>preduzetnika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investitore</a:t>
            </a:r>
            <a:r>
              <a:rPr lang="en-US" sz="2000" dirty="0"/>
              <a:t> </a:t>
            </a:r>
            <a:r>
              <a:rPr lang="en-US" sz="2000" dirty="0" err="1"/>
              <a:t>poslovni</a:t>
            </a:r>
            <a:r>
              <a:rPr lang="en-US" sz="2000" dirty="0"/>
              <a:t> plan je </a:t>
            </a:r>
            <a:r>
              <a:rPr lang="en-US" sz="2000" dirty="0" err="1"/>
              <a:t>značajan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za </a:t>
            </a:r>
            <a:r>
              <a:rPr lang="en-US" sz="2000" dirty="0" err="1"/>
              <a:t>kreditore</a:t>
            </a:r>
            <a:r>
              <a:rPr lang="en-US" sz="2000" dirty="0"/>
              <a:t>, </a:t>
            </a:r>
            <a:r>
              <a:rPr lang="en-US" sz="2000" dirty="0" err="1"/>
              <a:t>dobavljače</a:t>
            </a:r>
            <a:r>
              <a:rPr lang="en-US" sz="2000" dirty="0"/>
              <a:t>, </a:t>
            </a:r>
            <a:r>
              <a:rPr lang="en-US" sz="2000" dirty="0" err="1"/>
              <a:t>kupce</a:t>
            </a:r>
            <a:r>
              <a:rPr lang="en-US" sz="2000" dirty="0"/>
              <a:t>, </a:t>
            </a:r>
            <a:r>
              <a:rPr lang="en-US" sz="2000" dirty="0" err="1"/>
              <a:t>zaposlene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druge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13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ne person stanging on misty jagged mountain">
            <a:extLst>
              <a:ext uri="{FF2B5EF4-FFF2-40B4-BE49-F238E27FC236}">
                <a16:creationId xmlns:a16="http://schemas.microsoft.com/office/drawing/2014/main" id="{CC706A5E-26F0-DB41-245D-39543F266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57" r="30496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1" y="116541"/>
            <a:ext cx="6781800" cy="6409765"/>
          </a:xfrm>
        </p:spPr>
        <p:txBody>
          <a:bodyPr numCol="2" anchor="t">
            <a:noAutofit/>
          </a:bodyPr>
          <a:lstStyle/>
          <a:p>
            <a:pPr marL="0" indent="0" algn="just">
              <a:buNone/>
            </a:pPr>
            <a:r>
              <a:rPr lang="sr-Latn-RS" sz="2000" dirty="0"/>
              <a:t>ELEMENTI BIZNIS PLANA </a:t>
            </a:r>
            <a:r>
              <a:rPr lang="en-US" sz="2000" dirty="0"/>
              <a:t>: </a:t>
            </a:r>
            <a:endParaRPr lang="sr-Latn-RS" sz="2000" dirty="0"/>
          </a:p>
          <a:p>
            <a:pPr algn="just"/>
            <a:r>
              <a:rPr lang="en-US" sz="2000" dirty="0" err="1"/>
              <a:t>podaci</a:t>
            </a:r>
            <a:r>
              <a:rPr lang="en-US" sz="2000" dirty="0"/>
              <a:t> o </a:t>
            </a:r>
            <a:r>
              <a:rPr lang="en-US" sz="2000" dirty="0" err="1"/>
              <a:t>preduzetniku</a:t>
            </a:r>
            <a:r>
              <a:rPr lang="en-US" sz="2000" dirty="0"/>
              <a:t>, </a:t>
            </a:r>
            <a:r>
              <a:rPr lang="en-US" sz="2000" dirty="0" err="1"/>
              <a:t>pravni</a:t>
            </a:r>
            <a:r>
              <a:rPr lang="en-US" sz="2000" dirty="0"/>
              <a:t> </a:t>
            </a:r>
            <a:r>
              <a:rPr lang="en-US" sz="2000" dirty="0" err="1"/>
              <a:t>oblik</a:t>
            </a:r>
            <a:r>
              <a:rPr lang="en-US" sz="2000" dirty="0"/>
              <a:t> (</a:t>
            </a:r>
            <a:r>
              <a:rPr lang="en-US" sz="2000" dirty="0" err="1"/>
              <a:t>privatnik</a:t>
            </a:r>
            <a:r>
              <a:rPr lang="en-US" sz="2000" dirty="0"/>
              <a:t>, </a:t>
            </a:r>
            <a:r>
              <a:rPr lang="en-US" sz="2000" dirty="0" err="1"/>
              <a:t>privredno</a:t>
            </a:r>
            <a:r>
              <a:rPr lang="en-US" sz="2000" dirty="0"/>
              <a:t> </a:t>
            </a:r>
            <a:r>
              <a:rPr lang="en-US" sz="2000" dirty="0" err="1"/>
              <a:t>društvo</a:t>
            </a:r>
            <a:r>
              <a:rPr lang="en-US" sz="2000" dirty="0"/>
              <a:t>, </a:t>
            </a:r>
            <a:r>
              <a:rPr lang="en-US" sz="2000" dirty="0" err="1"/>
              <a:t>ortačko</a:t>
            </a:r>
            <a:r>
              <a:rPr lang="en-US" sz="2000" dirty="0"/>
              <a:t> </a:t>
            </a:r>
            <a:r>
              <a:rPr lang="en-US" sz="2000" dirty="0" err="1"/>
              <a:t>društvo</a:t>
            </a:r>
            <a:r>
              <a:rPr lang="en-US" sz="2000" dirty="0"/>
              <a:t>, </a:t>
            </a:r>
            <a:r>
              <a:rPr lang="en-US" sz="2000" dirty="0" err="1"/>
              <a:t>akcionarsko</a:t>
            </a:r>
            <a:r>
              <a:rPr lang="en-US" sz="2000" dirty="0"/>
              <a:t> </a:t>
            </a:r>
            <a:r>
              <a:rPr lang="en-US" sz="2000" dirty="0" err="1"/>
              <a:t>društvo</a:t>
            </a:r>
            <a:r>
              <a:rPr lang="en-US" sz="2000" dirty="0"/>
              <a:t>, </a:t>
            </a:r>
            <a:r>
              <a:rPr lang="en-US" sz="2000" dirty="0" err="1"/>
              <a:t>društvo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ograničenom</a:t>
            </a:r>
            <a:r>
              <a:rPr lang="en-US" sz="2000" dirty="0"/>
              <a:t> </a:t>
            </a:r>
            <a:r>
              <a:rPr lang="en-US" sz="2000" dirty="0" err="1"/>
              <a:t>odgovornošću</a:t>
            </a:r>
            <a:r>
              <a:rPr lang="en-US" sz="2000" dirty="0"/>
              <a:t>, zadruga), </a:t>
            </a:r>
            <a:r>
              <a:rPr lang="en-US" sz="2000" dirty="0" err="1"/>
              <a:t>dužina</a:t>
            </a:r>
            <a:r>
              <a:rPr lang="en-US" sz="2000" dirty="0"/>
              <a:t> </a:t>
            </a:r>
            <a:r>
              <a:rPr lang="en-US" sz="2000" dirty="0" err="1"/>
              <a:t>poslovanja</a:t>
            </a:r>
            <a:r>
              <a:rPr lang="en-US" sz="2000" dirty="0"/>
              <a:t>; </a:t>
            </a:r>
            <a:endParaRPr lang="sr-Latn-RS" sz="2000" dirty="0"/>
          </a:p>
          <a:p>
            <a:pPr algn="just"/>
            <a:r>
              <a:rPr lang="en-US" sz="2000" dirty="0"/>
              <a:t>tip, </a:t>
            </a:r>
            <a:r>
              <a:rPr lang="en-US" sz="2000" dirty="0" err="1"/>
              <a:t>odnosno</a:t>
            </a:r>
            <a:r>
              <a:rPr lang="en-US" sz="2000" dirty="0"/>
              <a:t> </a:t>
            </a:r>
            <a:r>
              <a:rPr lang="en-US" sz="2000" dirty="0" err="1"/>
              <a:t>vrsta</a:t>
            </a:r>
            <a:r>
              <a:rPr lang="en-US" sz="2000" dirty="0"/>
              <a:t> </a:t>
            </a:r>
            <a:r>
              <a:rPr lang="en-US" sz="2000" dirty="0" err="1"/>
              <a:t>poslovanja</a:t>
            </a:r>
            <a:r>
              <a:rPr lang="en-US" sz="2000" dirty="0"/>
              <a:t> (</a:t>
            </a:r>
            <a:r>
              <a:rPr lang="en-US" sz="2000" dirty="0" err="1"/>
              <a:t>vrsta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usluga</a:t>
            </a:r>
            <a:r>
              <a:rPr lang="en-US" sz="2000" dirty="0"/>
              <a:t>), </a:t>
            </a:r>
            <a:endParaRPr lang="sr-Latn-RS" sz="2000" dirty="0"/>
          </a:p>
          <a:p>
            <a:pPr algn="just"/>
            <a:r>
              <a:rPr lang="en-US" sz="2000" dirty="0" err="1"/>
              <a:t>organizaciona</a:t>
            </a:r>
            <a:r>
              <a:rPr lang="en-US" sz="2000" dirty="0"/>
              <a:t> forma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način</a:t>
            </a:r>
            <a:r>
              <a:rPr lang="en-US" sz="2000" dirty="0"/>
              <a:t> </a:t>
            </a:r>
            <a:r>
              <a:rPr lang="en-US" sz="2000" dirty="0" err="1"/>
              <a:t>funkcionisanja</a:t>
            </a:r>
            <a:r>
              <a:rPr lang="en-US" sz="2000" dirty="0"/>
              <a:t> </a:t>
            </a:r>
            <a:r>
              <a:rPr lang="en-US" sz="2000" dirty="0" err="1"/>
              <a:t>uz</a:t>
            </a:r>
            <a:r>
              <a:rPr lang="en-US" sz="2000" dirty="0"/>
              <a:t> </a:t>
            </a:r>
            <a:r>
              <a:rPr lang="en-US" sz="2000" dirty="0" err="1"/>
              <a:t>šematski</a:t>
            </a:r>
            <a:r>
              <a:rPr lang="en-US" sz="2000" dirty="0"/>
              <a:t> </a:t>
            </a:r>
            <a:r>
              <a:rPr lang="en-US" sz="2000" dirty="0" err="1"/>
              <a:t>prikaz</a:t>
            </a:r>
            <a:r>
              <a:rPr lang="en-US" sz="2000" dirty="0"/>
              <a:t>, 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zaposlenih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endParaRPr lang="sr-Latn-RS" sz="2000" dirty="0"/>
          </a:p>
          <a:p>
            <a:pPr algn="just"/>
            <a:r>
              <a:rPr lang="en-US" sz="2000" dirty="0" err="1"/>
              <a:t>kvalifikaciona</a:t>
            </a:r>
            <a:r>
              <a:rPr lang="en-US" sz="2000" dirty="0"/>
              <a:t> </a:t>
            </a:r>
            <a:r>
              <a:rPr lang="en-US" sz="2000" dirty="0" err="1"/>
              <a:t>struktura</a:t>
            </a:r>
            <a:r>
              <a:rPr lang="sr-Latn-RS" sz="2000" dirty="0"/>
              <a:t>,</a:t>
            </a:r>
            <a:r>
              <a:rPr lang="en-US" sz="2000" dirty="0" err="1"/>
              <a:t>odgovorna</a:t>
            </a:r>
            <a:r>
              <a:rPr lang="en-US" sz="2000" dirty="0"/>
              <a:t> </a:t>
            </a:r>
            <a:r>
              <a:rPr lang="en-US" sz="2000" dirty="0" err="1"/>
              <a:t>lica</a:t>
            </a:r>
            <a:r>
              <a:rPr lang="en-US" sz="2000" dirty="0"/>
              <a:t>; </a:t>
            </a:r>
            <a:endParaRPr lang="sr-Latn-RS" sz="2000" dirty="0"/>
          </a:p>
          <a:p>
            <a:pPr algn="just"/>
            <a:r>
              <a:rPr lang="en-US" sz="2000" dirty="0" err="1"/>
              <a:t>poslovni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finansijski</a:t>
            </a:r>
            <a:r>
              <a:rPr lang="en-US" sz="2000" dirty="0"/>
              <a:t> </a:t>
            </a:r>
            <a:r>
              <a:rPr lang="en-US" sz="2000" dirty="0" err="1"/>
              <a:t>rezultati</a:t>
            </a:r>
            <a:r>
              <a:rPr lang="en-US" sz="2000" dirty="0"/>
              <a:t> za </a:t>
            </a:r>
            <a:r>
              <a:rPr lang="en-US" sz="2000" dirty="0" err="1"/>
              <a:t>protekle</a:t>
            </a:r>
            <a:r>
              <a:rPr lang="en-US" sz="2000" dirty="0"/>
              <a:t> tri </a:t>
            </a:r>
            <a:r>
              <a:rPr lang="en-US" sz="2000" dirty="0" err="1"/>
              <a:t>godine</a:t>
            </a:r>
            <a:r>
              <a:rPr lang="en-US" sz="2000" dirty="0"/>
              <a:t>; </a:t>
            </a:r>
            <a:endParaRPr lang="sr-Latn-RS" sz="2000" dirty="0"/>
          </a:p>
          <a:p>
            <a:pPr algn="just"/>
            <a:r>
              <a:rPr lang="en-US" sz="2000" b="1" dirty="0" err="1"/>
              <a:t>obrazloženje</a:t>
            </a:r>
            <a:r>
              <a:rPr lang="en-US" sz="2000" b="1" dirty="0"/>
              <a:t> </a:t>
            </a:r>
            <a:r>
              <a:rPr lang="en-US" sz="2000" b="1" dirty="0" err="1"/>
              <a:t>biznis</a:t>
            </a:r>
            <a:r>
              <a:rPr lang="en-US" sz="2000" b="1" dirty="0"/>
              <a:t> </a:t>
            </a:r>
            <a:r>
              <a:rPr lang="en-US" sz="2000" b="1" dirty="0" err="1"/>
              <a:t>ideje</a:t>
            </a:r>
            <a:r>
              <a:rPr lang="en-US" sz="2000" b="1" dirty="0"/>
              <a:t>, </a:t>
            </a:r>
            <a:r>
              <a:rPr lang="en-US" sz="2000" b="1" dirty="0" err="1"/>
              <a:t>odnosno</a:t>
            </a:r>
            <a:r>
              <a:rPr lang="en-US" sz="2000" b="1" dirty="0"/>
              <a:t> </a:t>
            </a:r>
            <a:r>
              <a:rPr lang="en-US" sz="2000" b="1" dirty="0" err="1"/>
              <a:t>prikaz</a:t>
            </a:r>
            <a:r>
              <a:rPr lang="en-US" sz="2000" b="1" dirty="0"/>
              <a:t> </a:t>
            </a:r>
            <a:r>
              <a:rPr lang="en-US" sz="2000" b="1" dirty="0" err="1"/>
              <a:t>novog</a:t>
            </a:r>
            <a:r>
              <a:rPr lang="en-US" sz="2000" b="1" dirty="0"/>
              <a:t> </a:t>
            </a:r>
            <a:r>
              <a:rPr lang="en-US" sz="2000" b="1" dirty="0" err="1"/>
              <a:t>proizvoda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usluge</a:t>
            </a:r>
            <a:r>
              <a:rPr lang="en-US" sz="2000" b="1" dirty="0"/>
              <a:t> </a:t>
            </a:r>
            <a:r>
              <a:rPr lang="en-US" sz="2000" b="1" dirty="0" err="1"/>
              <a:t>uz</a:t>
            </a:r>
            <a:r>
              <a:rPr lang="en-US" sz="2000" b="1" dirty="0"/>
              <a:t> </a:t>
            </a:r>
            <a:r>
              <a:rPr lang="en-US" sz="2000" b="1" dirty="0" err="1"/>
              <a:t>prikaz</a:t>
            </a:r>
            <a:r>
              <a:rPr lang="en-US" sz="2000" b="1" dirty="0"/>
              <a:t> </a:t>
            </a:r>
            <a:r>
              <a:rPr lang="en-US" sz="2000" b="1" dirty="0" err="1"/>
              <a:t>tehnološkog</a:t>
            </a:r>
            <a:r>
              <a:rPr lang="en-US" sz="2000" b="1" dirty="0"/>
              <a:t> </a:t>
            </a:r>
            <a:r>
              <a:rPr lang="en-US" sz="2000" b="1" dirty="0" err="1"/>
              <a:t>postupka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potrebne</a:t>
            </a:r>
            <a:r>
              <a:rPr lang="en-US" sz="2000" b="1" dirty="0"/>
              <a:t> </a:t>
            </a:r>
            <a:r>
              <a:rPr lang="en-US" sz="2000" b="1" dirty="0" err="1"/>
              <a:t>tehnologije</a:t>
            </a:r>
            <a:r>
              <a:rPr lang="en-US" sz="2000" b="1" dirty="0"/>
              <a:t> u </a:t>
            </a:r>
            <a:r>
              <a:rPr lang="en-US" sz="2000" b="1" dirty="0" err="1"/>
              <a:t>smislu</a:t>
            </a:r>
            <a:r>
              <a:rPr lang="en-US" sz="2000" b="1" dirty="0"/>
              <a:t> </a:t>
            </a:r>
            <a:r>
              <a:rPr lang="en-US" sz="2000" b="1" dirty="0" err="1"/>
              <a:t>mašina</a:t>
            </a:r>
            <a:r>
              <a:rPr lang="en-US" sz="2000" b="1" dirty="0"/>
              <a:t>, </a:t>
            </a:r>
            <a:r>
              <a:rPr lang="en-US" sz="2000" b="1" dirty="0" err="1"/>
              <a:t>opreme</a:t>
            </a:r>
            <a:r>
              <a:rPr lang="en-US" sz="2000" b="1" dirty="0"/>
              <a:t>,; </a:t>
            </a:r>
            <a:endParaRPr lang="sr-Latn-RS" sz="2000" b="1" dirty="0"/>
          </a:p>
          <a:p>
            <a:pPr algn="just"/>
            <a:r>
              <a:rPr lang="en-US" sz="2000" dirty="0" err="1"/>
              <a:t>prikaz</a:t>
            </a:r>
            <a:r>
              <a:rPr lang="en-US" sz="2000" dirty="0"/>
              <a:t> </a:t>
            </a:r>
            <a:r>
              <a:rPr lang="en-US" sz="2000" dirty="0" err="1"/>
              <a:t>analize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ispitivanja</a:t>
            </a:r>
            <a:r>
              <a:rPr lang="en-US" sz="2000" dirty="0"/>
              <a:t> </a:t>
            </a:r>
            <a:r>
              <a:rPr lang="en-US" sz="2000" dirty="0" err="1"/>
              <a:t>tržišta</a:t>
            </a:r>
            <a:r>
              <a:rPr lang="en-US" sz="2000" dirty="0"/>
              <a:t>, </a:t>
            </a:r>
            <a:r>
              <a:rPr lang="en-US" sz="2000" dirty="0" err="1"/>
              <a:t>struktura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potencijalnih</a:t>
            </a:r>
            <a:r>
              <a:rPr lang="en-US" sz="2000" dirty="0"/>
              <a:t> </a:t>
            </a:r>
            <a:r>
              <a:rPr lang="en-US" sz="2000" dirty="0" err="1"/>
              <a:t>kupaca</a:t>
            </a:r>
            <a:endParaRPr lang="sr-Latn-RS" sz="2000" dirty="0"/>
          </a:p>
          <a:p>
            <a:pPr algn="just"/>
            <a:r>
              <a:rPr lang="en-US" sz="2000" dirty="0"/>
              <a:t>marketing plan </a:t>
            </a:r>
            <a:r>
              <a:rPr lang="en-US" sz="2000" dirty="0" err="1"/>
              <a:t>plasiranja</a:t>
            </a:r>
            <a:r>
              <a:rPr lang="en-US" sz="2000" dirty="0"/>
              <a:t>, </a:t>
            </a:r>
            <a:r>
              <a:rPr lang="en-US" sz="2000" dirty="0" err="1"/>
              <a:t>načini</a:t>
            </a:r>
            <a:r>
              <a:rPr lang="en-US" sz="2000" dirty="0"/>
              <a:t> </a:t>
            </a:r>
            <a:r>
              <a:rPr lang="en-US" sz="2000" dirty="0" err="1"/>
              <a:t>promocije</a:t>
            </a:r>
            <a:r>
              <a:rPr lang="en-US" sz="2000" dirty="0"/>
              <a:t>,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distribucije</a:t>
            </a:r>
            <a:r>
              <a:rPr lang="en-US" sz="2000" dirty="0"/>
              <a:t>, </a:t>
            </a:r>
            <a:r>
              <a:rPr lang="en-US" sz="2000" dirty="0" err="1"/>
              <a:t>ponuđena</a:t>
            </a:r>
            <a:r>
              <a:rPr lang="en-US" sz="2000" dirty="0"/>
              <a:t> </a:t>
            </a:r>
            <a:r>
              <a:rPr lang="en-US" sz="2000" dirty="0" err="1"/>
              <a:t>cena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usluge</a:t>
            </a:r>
            <a:r>
              <a:rPr lang="en-US" sz="2000" dirty="0"/>
              <a:t>, </a:t>
            </a:r>
            <a:r>
              <a:rPr lang="en-US" sz="2000" dirty="0" err="1"/>
              <a:t>najvažniji</a:t>
            </a:r>
            <a:r>
              <a:rPr lang="en-US" sz="2000" dirty="0"/>
              <a:t> </a:t>
            </a:r>
            <a:r>
              <a:rPr lang="en-US" sz="2000" dirty="0" err="1"/>
              <a:t>dobavljači</a:t>
            </a:r>
            <a:r>
              <a:rPr lang="en-US" sz="2000" dirty="0"/>
              <a:t> </a:t>
            </a:r>
            <a:r>
              <a:rPr lang="en-US" sz="2000" dirty="0" err="1"/>
              <a:t>sirovina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mogućnost</a:t>
            </a:r>
            <a:r>
              <a:rPr lang="en-US" sz="2000" dirty="0"/>
              <a:t> </a:t>
            </a:r>
            <a:r>
              <a:rPr lang="en-US" sz="2000" dirty="0" err="1"/>
              <a:t>supstitucije</a:t>
            </a:r>
            <a:r>
              <a:rPr lang="en-US" sz="2000" dirty="0"/>
              <a:t> </a:t>
            </a:r>
            <a:r>
              <a:rPr lang="en-US" sz="2000" dirty="0" err="1"/>
              <a:t>sirovina</a:t>
            </a:r>
            <a:r>
              <a:rPr lang="en-US" sz="2000" dirty="0"/>
              <a:t>; </a:t>
            </a:r>
            <a:endParaRPr lang="sr-Latn-RS" sz="2000" dirty="0"/>
          </a:p>
          <a:p>
            <a:pPr algn="just"/>
            <a:r>
              <a:rPr lang="en-US" sz="2000" b="1" dirty="0" err="1"/>
              <a:t>struktura</a:t>
            </a:r>
            <a:r>
              <a:rPr lang="en-US" sz="2000" b="1" dirty="0"/>
              <a:t> </a:t>
            </a:r>
            <a:r>
              <a:rPr lang="en-US" sz="2000" b="1" dirty="0" err="1"/>
              <a:t>neophodnih</a:t>
            </a:r>
            <a:r>
              <a:rPr lang="en-US" sz="2000" b="1" dirty="0"/>
              <a:t> </a:t>
            </a:r>
            <a:r>
              <a:rPr lang="en-US" sz="2000" b="1" dirty="0" err="1"/>
              <a:t>novčanih</a:t>
            </a:r>
            <a:r>
              <a:rPr lang="en-US" sz="2000" b="1" dirty="0"/>
              <a:t> </a:t>
            </a:r>
            <a:r>
              <a:rPr lang="en-US" sz="2000" b="1" dirty="0" err="1"/>
              <a:t>sredstava</a:t>
            </a:r>
            <a:r>
              <a:rPr lang="en-US" sz="2000" b="1" dirty="0"/>
              <a:t>, </a:t>
            </a:r>
            <a:r>
              <a:rPr lang="en-US" sz="2000" b="1" dirty="0" err="1"/>
              <a:t>izvori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raspored</a:t>
            </a:r>
            <a:r>
              <a:rPr lang="en-US" sz="2000" b="1" dirty="0"/>
              <a:t> </a:t>
            </a:r>
            <a:r>
              <a:rPr lang="en-US" sz="2000" b="1" dirty="0" err="1"/>
              <a:t>sredstava</a:t>
            </a:r>
            <a:r>
              <a:rPr lang="en-US" sz="2000" b="1" dirty="0"/>
              <a:t> po </a:t>
            </a:r>
            <a:r>
              <a:rPr lang="en-US" sz="2000" b="1" dirty="0" err="1"/>
              <a:t>nameni</a:t>
            </a:r>
            <a:r>
              <a:rPr lang="en-US" sz="2000" b="1" dirty="0"/>
              <a:t> </a:t>
            </a:r>
            <a:r>
              <a:rPr lang="sr-Latn-RS" sz="2000" b="1" dirty="0"/>
              <a:t>I </a:t>
            </a:r>
          </a:p>
          <a:p>
            <a:pPr algn="just"/>
            <a:r>
              <a:rPr lang="en-US" sz="2000" dirty="0" err="1"/>
              <a:t>očekivani</a:t>
            </a:r>
            <a:r>
              <a:rPr lang="en-US" sz="2000" dirty="0"/>
              <a:t> </a:t>
            </a:r>
            <a:r>
              <a:rPr lang="en-US" sz="2000" dirty="0" err="1"/>
              <a:t>prihod</a:t>
            </a:r>
            <a:r>
              <a:rPr lang="en-US" sz="2000" dirty="0"/>
              <a:t> </a:t>
            </a:r>
            <a:r>
              <a:rPr lang="en-US" sz="2000" dirty="0" err="1"/>
              <a:t>odnosno</a:t>
            </a:r>
            <a:r>
              <a:rPr lang="en-US" sz="2000" dirty="0"/>
              <a:t> </a:t>
            </a:r>
            <a:r>
              <a:rPr lang="en-US" sz="2000" dirty="0" err="1"/>
              <a:t>očekivani</a:t>
            </a:r>
            <a:r>
              <a:rPr lang="en-US" sz="2000" dirty="0"/>
              <a:t> profit.</a:t>
            </a:r>
          </a:p>
        </p:txBody>
      </p:sp>
    </p:spTree>
    <p:extLst>
      <p:ext uri="{BB962C8B-B14F-4D97-AF65-F5344CB8AC3E}">
        <p14:creationId xmlns:p14="http://schemas.microsoft.com/office/powerpoint/2010/main" val="3198955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921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BIZNIS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Osnovne karakteristike poslovnog plana su: razumljivost, relevantnost, opreznost i pouzdanost.</vt:lpstr>
      <vt:lpstr>PowerPoint Presentation</vt:lpstr>
      <vt:lpstr>TEME PRISTUPNI RAD</vt:lpstr>
      <vt:lpstr>PITANJA ZA KOLOKVIJUM I ISPIT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BIZNIS PLAN</dc:title>
  <dc:creator>User</dc:creator>
  <cp:lastModifiedBy>Zorana Mihajlovic</cp:lastModifiedBy>
  <cp:revision>9</cp:revision>
  <dcterms:created xsi:type="dcterms:W3CDTF">2023-02-05T16:30:56Z</dcterms:created>
  <dcterms:modified xsi:type="dcterms:W3CDTF">2024-02-16T08:09:05Z</dcterms:modified>
</cp:coreProperties>
</file>