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3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ana Mihajlovic" userId="afd8070fd226961e" providerId="LiveId" clId="{E4A87B0B-587E-4D97-B876-E3A649B036CE}"/>
    <pc:docChg chg="custSel modSld">
      <pc:chgData name="Zorana Mihajlovic" userId="afd8070fd226961e" providerId="LiveId" clId="{E4A87B0B-587E-4D97-B876-E3A649B036CE}" dt="2023-03-04T09:48:16.452" v="235" actId="20577"/>
      <pc:docMkLst>
        <pc:docMk/>
      </pc:docMkLst>
      <pc:sldChg chg="modSp mod">
        <pc:chgData name="Zorana Mihajlovic" userId="afd8070fd226961e" providerId="LiveId" clId="{E4A87B0B-587E-4D97-B876-E3A649B036CE}" dt="2023-03-04T09:46:59.651" v="54" actId="6549"/>
        <pc:sldMkLst>
          <pc:docMk/>
          <pc:sldMk cId="1536612951" sldId="257"/>
        </pc:sldMkLst>
        <pc:spChg chg="mod">
          <ac:chgData name="Zorana Mihajlovic" userId="afd8070fd226961e" providerId="LiveId" clId="{E4A87B0B-587E-4D97-B876-E3A649B036CE}" dt="2023-03-04T09:46:59.651" v="54" actId="6549"/>
          <ac:spMkLst>
            <pc:docMk/>
            <pc:sldMk cId="1536612951" sldId="257"/>
            <ac:spMk id="3" creationId="{00000000-0000-0000-0000-000000000000}"/>
          </ac:spMkLst>
        </pc:spChg>
      </pc:sldChg>
      <pc:sldChg chg="modSp mod">
        <pc:chgData name="Zorana Mihajlovic" userId="afd8070fd226961e" providerId="LiveId" clId="{E4A87B0B-587E-4D97-B876-E3A649B036CE}" dt="2023-03-04T09:47:21.431" v="175" actId="5793"/>
        <pc:sldMkLst>
          <pc:docMk/>
          <pc:sldMk cId="85281071" sldId="258"/>
        </pc:sldMkLst>
        <pc:spChg chg="mod">
          <ac:chgData name="Zorana Mihajlovic" userId="afd8070fd226961e" providerId="LiveId" clId="{E4A87B0B-587E-4D97-B876-E3A649B036CE}" dt="2023-03-04T09:47:21.431" v="175" actId="5793"/>
          <ac:spMkLst>
            <pc:docMk/>
            <pc:sldMk cId="85281071" sldId="258"/>
            <ac:spMk id="3" creationId="{00000000-0000-0000-0000-000000000000}"/>
          </ac:spMkLst>
        </pc:spChg>
      </pc:sldChg>
      <pc:sldChg chg="delSp mod">
        <pc:chgData name="Zorana Mihajlovic" userId="afd8070fd226961e" providerId="LiveId" clId="{E4A87B0B-587E-4D97-B876-E3A649B036CE}" dt="2023-03-04T09:47:41.045" v="176" actId="21"/>
        <pc:sldMkLst>
          <pc:docMk/>
          <pc:sldMk cId="2702542210" sldId="259"/>
        </pc:sldMkLst>
        <pc:spChg chg="del">
          <ac:chgData name="Zorana Mihajlovic" userId="afd8070fd226961e" providerId="LiveId" clId="{E4A87B0B-587E-4D97-B876-E3A649B036CE}" dt="2023-03-04T09:47:41.045" v="176" actId="21"/>
          <ac:spMkLst>
            <pc:docMk/>
            <pc:sldMk cId="2702542210" sldId="259"/>
            <ac:spMk id="4" creationId="{00000000-0000-0000-0000-000000000000}"/>
          </ac:spMkLst>
        </pc:spChg>
      </pc:sldChg>
      <pc:sldChg chg="modSp mod">
        <pc:chgData name="Zorana Mihajlovic" userId="afd8070fd226961e" providerId="LiveId" clId="{E4A87B0B-587E-4D97-B876-E3A649B036CE}" dt="2023-03-04T09:48:16.452" v="235" actId="20577"/>
        <pc:sldMkLst>
          <pc:docMk/>
          <pc:sldMk cId="1100700740" sldId="260"/>
        </pc:sldMkLst>
        <pc:spChg chg="mod">
          <ac:chgData name="Zorana Mihajlovic" userId="afd8070fd226961e" providerId="LiveId" clId="{E4A87B0B-587E-4D97-B876-E3A649B036CE}" dt="2023-03-04T09:48:16.452" v="235" actId="20577"/>
          <ac:spMkLst>
            <pc:docMk/>
            <pc:sldMk cId="1100700740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3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7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0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4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0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941B-0E28-41F4-B342-B45CF188779A}" type="datetimeFigureOut">
              <a:rPr lang="en-US" smtClean="0"/>
              <a:t>14/02/2024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4748-352A-4D76-A75A-99A337C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cartoons about America's inflation woes | The We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3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POLITIČKA MAKROEKONOMIJA</a:t>
            </a:r>
            <a:br>
              <a:rPr lang="en-US" sz="2300" b="1" i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300" b="1" i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3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Slide Background">
            <a:extLst>
              <a:ext uri="{FF2B5EF4-FFF2-40B4-BE49-F238E27FC236}">
                <a16:creationId xmlns:a16="http://schemas.microsoft.com/office/drawing/2014/main" id="{B65C0385-5E30-4D2E-AF9F-4639659D3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Commentator.com - Political Cartoon: Global Economic Dispartity">
            <a:extLst>
              <a:ext uri="{FF2B5EF4-FFF2-40B4-BE49-F238E27FC236}">
                <a16:creationId xmlns:a16="http://schemas.microsoft.com/office/drawing/2014/main" id="{DC67A69C-D307-7186-714B-CBD9A9A1A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" r="-3" b="-3"/>
          <a:stretch/>
        </p:blipFill>
        <p:spPr bwMode="auto">
          <a:xfrm>
            <a:off x="20" y="1666568"/>
            <a:ext cx="6106195" cy="519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E335820B-3A29-42C5-AA8D-10ECA43CD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236" y="1784838"/>
            <a:ext cx="5631472" cy="4928089"/>
          </a:xfrm>
        </p:spPr>
        <p:txBody>
          <a:bodyPr anchor="ctr">
            <a:noAutofit/>
          </a:bodyPr>
          <a:lstStyle/>
          <a:p>
            <a:r>
              <a:rPr lang="sr-Latn-RS" sz="1600" dirty="0"/>
              <a:t>Da li nas posao čeka iza svakog ugla, ili ga je teško pronaći?</a:t>
            </a:r>
          </a:p>
          <a:p>
            <a:r>
              <a:rPr lang="sr-Latn-RS" sz="1600" dirty="0"/>
              <a:t>Da li realne nadnice beleže rast kao i životni standard ili privreda stagnira?</a:t>
            </a:r>
          </a:p>
          <a:p>
            <a:r>
              <a:rPr lang="sr-Latn-RS" sz="1600" dirty="0"/>
              <a:t>Rastu li kamatne stope? Zašto?kako globalizacija, i spoljna trgovina utiču na zaposlensot u zemlji?</a:t>
            </a:r>
          </a:p>
          <a:p>
            <a:r>
              <a:rPr lang="sr-Latn-RS" sz="1600" dirty="0"/>
              <a:t>Makroekonomska nauka često motodama ne može da odgovori na sve izazove realnog vremena, jer nestabilnost i je u nesaglasju sa tržišnom filozofijoma.</a:t>
            </a:r>
          </a:p>
          <a:p>
            <a:r>
              <a:rPr lang="sr-Latn-RS" sz="1600" dirty="0"/>
              <a:t>Još uvek niko nije uspeo da objasni kako racionalno maksimizirajuće ponašanje pojedinaca, bilo potrošača ili proizvođača ipakd ovodi do makroekonomske kolebljivosti i nestabilnosti.</a:t>
            </a:r>
          </a:p>
          <a:p>
            <a:r>
              <a:rPr lang="sr-Latn-RS" sz="1600" dirty="0"/>
              <a:t>Uzrok poslovnih ciklusa i kriza nije ponašanje racionalnog ekonomskog čoveka, već naprotiv nemogućnost njegovog ponašanja kao racionalnog.</a:t>
            </a:r>
          </a:p>
          <a:p>
            <a:r>
              <a:rPr lang="sr-Latn-RS" sz="1600" dirty="0"/>
              <a:t> o svim problemima makroekonomije govori se posebno od 70tih godina, od kada makroekonomija počinje da postje sve značanija u globalnoj svetskoj privredi i razvoju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661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89924" cy="690556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000" b="1" dirty="0">
                <a:solidFill>
                  <a:schemeClr val="accent6">
                    <a:lumMod val="50000"/>
                  </a:schemeClr>
                </a:solidFill>
              </a:rPr>
              <a:t>Nova politička makroekonomija </a:t>
            </a:r>
            <a:br>
              <a:rPr lang="sr-Latn-RS" sz="3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r-Latn-RS" sz="3000" b="1" dirty="0">
                <a:solidFill>
                  <a:schemeClr val="accent6">
                    <a:lumMod val="50000"/>
                  </a:schemeClr>
                </a:solidFill>
              </a:rPr>
              <a:t>versus klasična</a:t>
            </a:r>
            <a:endParaRPr lang="en-US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13" y="4180046"/>
            <a:ext cx="10515600" cy="2236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200" dirty="0"/>
          </a:p>
          <a:p>
            <a:r>
              <a:rPr lang="sr-Latn-RS" sz="2200" dirty="0"/>
              <a:t>Nova politička makroekonomija ukazuje na ogroman uticaj društvenih i državnih snaga – interesnih grupa, na nosioce politike koji često nadmašuju ulogu ekonomista</a:t>
            </a:r>
          </a:p>
          <a:p>
            <a:pPr lvl="1"/>
            <a:r>
              <a:rPr lang="sr-Latn-RS" sz="1800" dirty="0"/>
              <a:t>Prema njima država se nalazi u centru, i izložena je uticajima i politike i ekonomije</a:t>
            </a:r>
          </a:p>
          <a:p>
            <a:pPr lvl="1"/>
            <a:r>
              <a:rPr lang="sr-Latn-RS" sz="1800" dirty="0"/>
              <a:t>Pre svega jer birači državu smatrjau najodgovornijom za ekonomske rezultate</a:t>
            </a:r>
            <a:endParaRPr lang="en-US" sz="1800" dirty="0"/>
          </a:p>
        </p:txBody>
      </p:sp>
      <p:pic>
        <p:nvPicPr>
          <p:cNvPr id="2050" name="Picture 2" descr="Macroeconomic hangover By rodrigo | Politics Cartoon | TOONP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402" y="184786"/>
            <a:ext cx="5441520" cy="38417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3894" y="1495788"/>
            <a:ext cx="6096001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2200" dirty="0"/>
              <a:t>Na pravi način obašnjava sve direktne i unakrsne veze i bavi se pitanjima</a:t>
            </a:r>
          </a:p>
          <a:p>
            <a:pPr lvl="1"/>
            <a:r>
              <a:rPr lang="sr-Latn-RS" dirty="0"/>
              <a:t>Odnosima politike i ekonomije povodom poslovnih ciklusa, inflacije, nezaposlenosti, stabilizacione politike</a:t>
            </a:r>
          </a:p>
          <a:p>
            <a:pPr lvl="1"/>
            <a:r>
              <a:rPr lang="sr-Latn-RS" dirty="0"/>
              <a:t>Odnosom diktature, demokratije, nejednakosti i privrednog rasta</a:t>
            </a:r>
          </a:p>
          <a:p>
            <a:pPr lvl="1"/>
            <a:r>
              <a:rPr lang="sr-Latn-RS" dirty="0"/>
              <a:t>Nestabilnosti privrede i konflikata</a:t>
            </a:r>
          </a:p>
          <a:p>
            <a:pPr lvl="1"/>
            <a:r>
              <a:rPr lang="sr-Latn-RS" dirty="0"/>
              <a:t>Integracije i veličina privrede</a:t>
            </a:r>
          </a:p>
        </p:txBody>
      </p:sp>
    </p:spTree>
    <p:extLst>
      <p:ext uri="{BB962C8B-B14F-4D97-AF65-F5344CB8AC3E}">
        <p14:creationId xmlns:p14="http://schemas.microsoft.com/office/powerpoint/2010/main" val="8528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193775"/>
            <a:ext cx="6492370" cy="4422870"/>
          </a:xfrm>
        </p:spPr>
        <p:txBody>
          <a:bodyPr>
            <a:normAutofit lnSpcReduction="10000"/>
          </a:bodyPr>
          <a:lstStyle/>
          <a:p>
            <a:r>
              <a:rPr lang="sr-Latn-RS" sz="2200" dirty="0"/>
              <a:t>Na birače presudno prilikom glasanja utiče stanje privrede</a:t>
            </a:r>
          </a:p>
          <a:p>
            <a:r>
              <a:rPr lang="sr-Latn-RS" sz="2200" dirty="0"/>
              <a:t>Političari na vlasti za cilj imaju ponovni izvor, a oni u opozicij dolazak na vlast</a:t>
            </a:r>
          </a:p>
          <a:p>
            <a:r>
              <a:rPr lang="sr-Latn-RS" sz="2200" dirty="0"/>
              <a:t>Političari se obraćaju</a:t>
            </a:r>
          </a:p>
          <a:p>
            <a:pPr lvl="1"/>
            <a:r>
              <a:rPr lang="sr-Latn-RS" sz="1800" dirty="0"/>
              <a:t>Ideološko partijski samo svom partijskom člnstvu</a:t>
            </a:r>
          </a:p>
          <a:p>
            <a:pPr lvl="1"/>
            <a:r>
              <a:rPr lang="sr-Latn-RS" sz="1800" dirty="0"/>
              <a:t>Oportunistički svim biračima</a:t>
            </a:r>
          </a:p>
          <a:p>
            <a:r>
              <a:rPr lang="sr-Latn-RS" sz="2200" dirty="0"/>
              <a:t>Nova politička makroekonomska politika se upravo bavi dogovorima na pitanja</a:t>
            </a:r>
          </a:p>
          <a:p>
            <a:pPr lvl="1"/>
            <a:r>
              <a:rPr lang="sr-Latn-RS" sz="1800" dirty="0"/>
              <a:t>Koliko su ekonomski faktori važni za opredeljivanje birača?</a:t>
            </a:r>
          </a:p>
          <a:p>
            <a:pPr lvl="1"/>
            <a:r>
              <a:rPr lang="sr-Latn-RS" sz="1800" dirty="0"/>
              <a:t>Da li opotunistički političari manipulišu biračima da bi stekli politički profit?</a:t>
            </a:r>
          </a:p>
          <a:p>
            <a:pPr lvl="1"/>
            <a:r>
              <a:rPr lang="sr-Latn-RS" sz="1800" dirty="0"/>
              <a:t>Da li ideološko partijski razlozi navode političke partije da „proizvode diferenciran proizvod“?</a:t>
            </a:r>
          </a:p>
          <a:p>
            <a:pPr lvl="1"/>
            <a:endParaRPr lang="en-US" sz="1800" dirty="0"/>
          </a:p>
        </p:txBody>
      </p:sp>
      <p:pic>
        <p:nvPicPr>
          <p:cNvPr id="3074" name="Picture 2" descr="ECON 2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33" y="1154881"/>
            <a:ext cx="5311054" cy="435506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54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694" y="741391"/>
            <a:ext cx="4234393" cy="1616203"/>
          </a:xfrm>
        </p:spPr>
        <p:txBody>
          <a:bodyPr anchor="b">
            <a:normAutofit/>
          </a:bodyPr>
          <a:lstStyle/>
          <a:p>
            <a:r>
              <a:rPr lang="sr-Latn-RS" sz="3200" b="1"/>
              <a:t>Model političke makroekonomije podrazumeva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693" y="2533476"/>
            <a:ext cx="4234394" cy="3447832"/>
          </a:xfrm>
        </p:spPr>
        <p:txBody>
          <a:bodyPr anchor="t">
            <a:normAutofit/>
          </a:bodyPr>
          <a:lstStyle/>
          <a:p>
            <a:r>
              <a:rPr lang="sr-Latn-RS" sz="1400"/>
              <a:t>Individualni subjekti imaju racionalnaa očekivanja u uslovima cenovnih i dohodnih reiginosti</a:t>
            </a:r>
          </a:p>
          <a:p>
            <a:r>
              <a:rPr lang="sr-Latn-RS" sz="1400"/>
              <a:t>Na output i zaposlensot utiče agregatna tražnja jer nominalne rigidnosti onemogućavaju brzo prilagođavanje andnica i cena</a:t>
            </a:r>
          </a:p>
          <a:p>
            <a:r>
              <a:rPr lang="sr-Latn-RS" sz="1400"/>
              <a:t>Centralna banka aktivno prilagođava kamatu kako bi postigla antiinflacione ciljeve</a:t>
            </a:r>
          </a:p>
          <a:p>
            <a:r>
              <a:rPr lang="sr-Latn-RS" sz="1400"/>
              <a:t>Ravnotežna zaposlenost je posledica nesavršenog tržišta rada i proizvoda</a:t>
            </a:r>
          </a:p>
          <a:p>
            <a:r>
              <a:rPr lang="sr-Latn-RS" sz="1400"/>
              <a:t>Šokovi ponude utiču na ravnotžnu zaposlenost, a institucionalne i političke razlike među zemljama su važan faktor nivoa zaposlesnosti</a:t>
            </a:r>
            <a:endParaRPr lang="en-US" sz="1400"/>
          </a:p>
        </p:txBody>
      </p:sp>
      <p:pic>
        <p:nvPicPr>
          <p:cNvPr id="4098" name="Picture 2" descr="Stabilizing the Economy | Honors Government / AP Macroeconomics Clas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2" r="11400" b="1"/>
          <a:stretch/>
        </p:blipFill>
        <p:spPr bwMode="auto">
          <a:xfrm>
            <a:off x="5854890" y="877414"/>
            <a:ext cx="5453545" cy="498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434FA563-76F6-CDCF-AEA0-A7B78E446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4104" name="Rectangle 4103">
              <a:extLst>
                <a:ext uri="{FF2B5EF4-FFF2-40B4-BE49-F238E27FC236}">
                  <a16:creationId xmlns:a16="http://schemas.microsoft.com/office/drawing/2014/main" id="{1D2E3CAA-F1BA-6695-301D-22564C382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5" name="Rectangle 4104">
              <a:extLst>
                <a:ext uri="{FF2B5EF4-FFF2-40B4-BE49-F238E27FC236}">
                  <a16:creationId xmlns:a16="http://schemas.microsoft.com/office/drawing/2014/main" id="{2F3F0F2C-04A5-144D-BDCF-C38707289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70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A11688B-0A27-4E86-8D55-76F71ADF2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4A868B-654E-447C-8D9C-0F9328308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43F5E5-7E34-4029-B18F-CAED02086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9931FA-11DF-4781-8AAD-FEE88674F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0F88E6C-5782-452A-8C4F-9D2C2EAC8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3" cy="314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675360"/>
              </p:ext>
            </p:extLst>
          </p:nvPr>
        </p:nvGraphicFramePr>
        <p:xfrm>
          <a:off x="681404" y="272562"/>
          <a:ext cx="10128734" cy="6451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27042">
                  <a:extLst>
                    <a:ext uri="{9D8B030D-6E8A-4147-A177-3AD203B41FA5}">
                      <a16:colId xmlns:a16="http://schemas.microsoft.com/office/drawing/2014/main" val="1102831349"/>
                    </a:ext>
                  </a:extLst>
                </a:gridCol>
                <a:gridCol w="3653019">
                  <a:extLst>
                    <a:ext uri="{9D8B030D-6E8A-4147-A177-3AD203B41FA5}">
                      <a16:colId xmlns:a16="http://schemas.microsoft.com/office/drawing/2014/main" val="2582048254"/>
                    </a:ext>
                  </a:extLst>
                </a:gridCol>
                <a:gridCol w="3648673">
                  <a:extLst>
                    <a:ext uri="{9D8B030D-6E8A-4147-A177-3AD203B41FA5}">
                      <a16:colId xmlns:a16="http://schemas.microsoft.com/office/drawing/2014/main" val="4174378839"/>
                    </a:ext>
                  </a:extLst>
                </a:gridCol>
              </a:tblGrid>
              <a:tr h="350088"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POLITIČKO EKONOMSKI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OSNOVNE PRETPOSTAVKE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PROGNOZE</a:t>
                      </a:r>
                      <a:endParaRPr lang="en-US" sz="1600"/>
                    </a:p>
                  </a:txBody>
                  <a:tcPr marL="62365" marR="62365" marT="31182" marB="31182"/>
                </a:tc>
                <a:extLst>
                  <a:ext uri="{0D108BD9-81ED-4DB2-BD59-A6C34878D82A}">
                    <a16:rowId xmlns:a16="http://schemas.microsoft.com/office/drawing/2014/main" val="2146507068"/>
                  </a:ext>
                </a:extLst>
              </a:tr>
              <a:tr h="1246158">
                <a:tc>
                  <a:txBody>
                    <a:bodyPr/>
                    <a:lstStyle/>
                    <a:p>
                      <a:pPr algn="just"/>
                      <a:r>
                        <a:rPr lang="sr-Latn-RS" sz="1600"/>
                        <a:t>ADAPTIVNI OPORTUNISTIČKI MODEL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RS" sz="1600"/>
                        <a:t>Filipsova kriva je upotpunjena očekivanjima</a:t>
                      </a:r>
                    </a:p>
                    <a:p>
                      <a:pPr algn="just"/>
                      <a:r>
                        <a:rPr lang="sr-Latn-RS" sz="1600"/>
                        <a:t>Političari jedino brinu o ponovnom izboru</a:t>
                      </a:r>
                    </a:p>
                    <a:p>
                      <a:pPr algn="just"/>
                      <a:r>
                        <a:rPr lang="sr-Latn-RS" sz="1600"/>
                        <a:t>Subjekti su kratkovidi i imaju ne-racionalna</a:t>
                      </a:r>
                      <a:r>
                        <a:rPr lang="sr-Latn-RS" sz="1600" baseline="0"/>
                        <a:t> očekivanja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Sve vlade, i levičarske i desničarske ponašaju se jednako</a:t>
                      </a:r>
                    </a:p>
                    <a:p>
                      <a:r>
                        <a:rPr lang="sr-Latn-RS" sz="1600"/>
                        <a:t>Output</a:t>
                      </a:r>
                      <a:r>
                        <a:rPr lang="sr-Latn-RS" sz="1600" baseline="0"/>
                        <a:t> raste, nezaposlenost pada pre izbora</a:t>
                      </a:r>
                    </a:p>
                    <a:p>
                      <a:r>
                        <a:rPr lang="sr-Latn-RS" sz="1600" baseline="0"/>
                        <a:t>Inflacija se ubrzava sa približavanjem izborima, a birači je vide tek posle izbora</a:t>
                      </a:r>
                      <a:endParaRPr lang="en-US" sz="1600"/>
                    </a:p>
                  </a:txBody>
                  <a:tcPr marL="62365" marR="62365" marT="31182" marB="31182"/>
                </a:tc>
                <a:extLst>
                  <a:ext uri="{0D108BD9-81ED-4DB2-BD59-A6C34878D82A}">
                    <a16:rowId xmlns:a16="http://schemas.microsoft.com/office/drawing/2014/main" val="3272577019"/>
                  </a:ext>
                </a:extLst>
              </a:tr>
              <a:tr h="1246158">
                <a:tc>
                  <a:txBody>
                    <a:bodyPr/>
                    <a:lstStyle/>
                    <a:p>
                      <a:r>
                        <a:rPr lang="sr-Latn-RS" sz="1600"/>
                        <a:t>ADAPTIVNI PARTIJSKI MODEL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Oslanja se na nagodbu u Filipsovoj krivoj.</a:t>
                      </a:r>
                    </a:p>
                    <a:p>
                      <a:r>
                        <a:rPr lang="sr-Latn-RS" sz="1600"/>
                        <a:t>Političari</a:t>
                      </a:r>
                      <a:r>
                        <a:rPr lang="sr-Latn-RS" sz="1600" baseline="0"/>
                        <a:t> i birači su neracionalni partijski ljudi</a:t>
                      </a:r>
                    </a:p>
                    <a:p>
                      <a:r>
                        <a:rPr lang="sr-Latn-RS" sz="1600" baseline="0"/>
                        <a:t>Levičarske partije imaju snažnu averziju prema nezaposlesnoti, a desničarske partije snažnu averziju prema inflaciji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Vlade različitih ideoloških</a:t>
                      </a:r>
                      <a:r>
                        <a:rPr lang="sr-Latn-RS" sz="1600" baseline="0"/>
                        <a:t> usmerenja imaju različite makroekonosmke rezultate na planu inflacije i nezaposlesnoti</a:t>
                      </a:r>
                    </a:p>
                    <a:p>
                      <a:r>
                        <a:rPr lang="sr-Latn-RS" sz="1600" baseline="0"/>
                        <a:t>Desničarske vlade beleže višu nezaposlenost, a levičari višu inflaciju</a:t>
                      </a:r>
                      <a:endParaRPr lang="en-US" sz="1600"/>
                    </a:p>
                  </a:txBody>
                  <a:tcPr marL="62365" marR="62365" marT="31182" marB="31182"/>
                </a:tc>
                <a:extLst>
                  <a:ext uri="{0D108BD9-81ED-4DB2-BD59-A6C34878D82A}">
                    <a16:rowId xmlns:a16="http://schemas.microsoft.com/office/drawing/2014/main" val="569721958"/>
                  </a:ext>
                </a:extLst>
              </a:tr>
              <a:tr h="1246158">
                <a:tc>
                  <a:txBody>
                    <a:bodyPr/>
                    <a:lstStyle/>
                    <a:p>
                      <a:r>
                        <a:rPr lang="sr-Latn-RS" sz="1600"/>
                        <a:t>RACIONALNI OPORTUNISTIČKI MODEL (MODEL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Kratkoročna</a:t>
                      </a:r>
                      <a:r>
                        <a:rPr lang="sr-Latn-RS" sz="1600" baseline="0"/>
                        <a:t> nagodba u Filipsovoj krivoj.</a:t>
                      </a:r>
                    </a:p>
                    <a:p>
                      <a:r>
                        <a:rPr lang="sr-Latn-RS" sz="1600" baseline="0"/>
                        <a:t>Subjekti imaju racionalna očekivanja,ali nesavršene informacije. Birači biraju onu partiju za koju veruju da će postići najbolje rezultate. Političari jedino brinu o poslovnom izboru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Sve vlade se ponašaju jednako. </a:t>
                      </a:r>
                    </a:p>
                    <a:p>
                      <a:r>
                        <a:rPr lang="sr-Latn-RS" sz="1600"/>
                        <a:t>Posle izbora: monetarni rast i fiskalna</a:t>
                      </a:r>
                      <a:r>
                        <a:rPr lang="sr-Latn-RS" sz="1600" baseline="0"/>
                        <a:t> ekspanzija</a:t>
                      </a:r>
                      <a:endParaRPr lang="en-US" sz="1600"/>
                    </a:p>
                  </a:txBody>
                  <a:tcPr marL="62365" marR="62365" marT="31182" marB="31182"/>
                </a:tc>
                <a:extLst>
                  <a:ext uri="{0D108BD9-81ED-4DB2-BD59-A6C34878D82A}">
                    <a16:rowId xmlns:a16="http://schemas.microsoft.com/office/drawing/2014/main" val="1681217165"/>
                  </a:ext>
                </a:extLst>
              </a:tr>
              <a:tr h="1246158">
                <a:tc>
                  <a:txBody>
                    <a:bodyPr/>
                    <a:lstStyle/>
                    <a:p>
                      <a:r>
                        <a:rPr lang="sr-Latn-RS" sz="1600"/>
                        <a:t>RACIONALNI PARTIJSKI MODEL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/>
                        <a:t>Političari se kolebaju između oportunističkog i</a:t>
                      </a:r>
                      <a:r>
                        <a:rPr lang="sr-Latn-RS" sz="1600" baseline="0"/>
                        <a:t> partijskog ponašanja. Njihovo stvarno ponašanje će zavisiti od „rasta popularnosti“ u anketama o javnom mnjenju</a:t>
                      </a:r>
                      <a:endParaRPr lang="en-US" sz="1600"/>
                    </a:p>
                  </a:txBody>
                  <a:tcPr marL="62365" marR="62365" marT="31182" marB="31182"/>
                </a:tc>
                <a:tc>
                  <a:txBody>
                    <a:bodyPr/>
                    <a:lstStyle/>
                    <a:p>
                      <a:r>
                        <a:rPr lang="sr-Latn-RS" sz="1600" dirty="0"/>
                        <a:t>Ako opozicija beleži nisku popularnost napustiće partijsko u korist oportunističkog ponašanja u predizbornoom periodu. Opozicija čija je popularnost visoka sledi partijsko ideološko ponašanje</a:t>
                      </a:r>
                      <a:endParaRPr lang="en-US" sz="1600" dirty="0"/>
                    </a:p>
                  </a:txBody>
                  <a:tcPr marL="62365" marR="62365" marT="31182" marB="31182"/>
                </a:tc>
                <a:extLst>
                  <a:ext uri="{0D108BD9-81ED-4DB2-BD59-A6C34878D82A}">
                    <a16:rowId xmlns:a16="http://schemas.microsoft.com/office/drawing/2014/main" val="299319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3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32F3-1C7A-AA4A-DD57-6DC56820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432"/>
            <a:ext cx="10515600" cy="76425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Latn-RS" sz="3000" dirty="0"/>
              <a:t>TEME PRISTUPNI RAD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AC95-43B8-7B90-D09E-271D660A8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/>
              <a:t>Značaj izučavanja nove političke makroekonomije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Nova politička makroekonomija, odlike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Modeli nove političke makroekonomije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0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6508-646D-50C8-C420-5D6180FF6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0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Latn-RS" sz="2800" dirty="0"/>
              <a:t>PITANJA ZA ISPIT I KOLOKVIJUM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2A97-D1E0-30FC-A5F4-7290A7308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37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/>
              <a:t>Nova politička makroekonomija, odlike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Kako se političari obraćaju biračima, modeli obraćanja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Modeli nove političke makroekonomije, i njihove karakteristike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0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654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POLITIČKA MAKROEKONOMIJA </vt:lpstr>
      <vt:lpstr>PowerPoint Presentation</vt:lpstr>
      <vt:lpstr>Nova politička makroekonomija  versus klasična</vt:lpstr>
      <vt:lpstr>PowerPoint Presentation</vt:lpstr>
      <vt:lpstr>Model političke makroekonomije podrazumeva</vt:lpstr>
      <vt:lpstr>PowerPoint Presentation</vt:lpstr>
      <vt:lpstr>TEME PRISTUPNI RAD</vt:lpstr>
      <vt:lpstr>PITANJA ZA ISPIT I KOLOKVIJUM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MAKROEKONOMIJA pojam,značaj, osnovni instrumenti</dc:title>
  <dc:creator>User</dc:creator>
  <cp:lastModifiedBy>Zorana Mihajlovic</cp:lastModifiedBy>
  <cp:revision>6</cp:revision>
  <dcterms:created xsi:type="dcterms:W3CDTF">2023-02-03T15:52:03Z</dcterms:created>
  <dcterms:modified xsi:type="dcterms:W3CDTF">2024-02-14T13:40:17Z</dcterms:modified>
</cp:coreProperties>
</file>