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80" r:id="rId13"/>
    <p:sldId id="281" r:id="rId14"/>
    <p:sldId id="282" r:id="rId15"/>
    <p:sldId id="283" r:id="rId16"/>
    <p:sldId id="267" r:id="rId17"/>
    <p:sldId id="268" r:id="rId18"/>
    <p:sldId id="270" r:id="rId19"/>
    <p:sldId id="271" r:id="rId20"/>
    <p:sldId id="278" r:id="rId21"/>
    <p:sldId id="279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a Mihajlovic" userId="afd8070fd226961e" providerId="LiveId" clId="{4FA18E86-079E-4B2E-BB81-34CD6B3003EC}"/>
    <pc:docChg chg="custSel delSld modSld">
      <pc:chgData name="Zorana Mihajlovic" userId="afd8070fd226961e" providerId="LiveId" clId="{4FA18E86-079E-4B2E-BB81-34CD6B3003EC}" dt="2023-03-04T09:58:04.890" v="305" actId="478"/>
      <pc:docMkLst>
        <pc:docMk/>
      </pc:docMkLst>
      <pc:sldChg chg="modSp mod">
        <pc:chgData name="Zorana Mihajlovic" userId="afd8070fd226961e" providerId="LiveId" clId="{4FA18E86-079E-4B2E-BB81-34CD6B3003EC}" dt="2023-03-04T09:49:41.291" v="14" actId="20577"/>
        <pc:sldMkLst>
          <pc:docMk/>
          <pc:sldMk cId="3082343391" sldId="257"/>
        </pc:sldMkLst>
        <pc:spChg chg="mod">
          <ac:chgData name="Zorana Mihajlovic" userId="afd8070fd226961e" providerId="LiveId" clId="{4FA18E86-079E-4B2E-BB81-34CD6B3003EC}" dt="2023-03-04T09:49:41.291" v="14" actId="20577"/>
          <ac:spMkLst>
            <pc:docMk/>
            <pc:sldMk cId="3082343391" sldId="257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4FA18E86-079E-4B2E-BB81-34CD6B3003EC}" dt="2023-03-04T09:51:26.344" v="30" actId="27636"/>
        <pc:sldMkLst>
          <pc:docMk/>
          <pc:sldMk cId="2843983688" sldId="259"/>
        </pc:sldMkLst>
        <pc:spChg chg="mod">
          <ac:chgData name="Zorana Mihajlovic" userId="afd8070fd226961e" providerId="LiveId" clId="{4FA18E86-079E-4B2E-BB81-34CD6B3003EC}" dt="2023-03-04T09:51:26.344" v="30" actId="27636"/>
          <ac:spMkLst>
            <pc:docMk/>
            <pc:sldMk cId="2843983688" sldId="259"/>
            <ac:spMk id="7172" creationId="{00000000-0000-0000-0000-000000000000}"/>
          </ac:spMkLst>
        </pc:spChg>
      </pc:sldChg>
      <pc:sldChg chg="modSp mod">
        <pc:chgData name="Zorana Mihajlovic" userId="afd8070fd226961e" providerId="LiveId" clId="{4FA18E86-079E-4B2E-BB81-34CD6B3003EC}" dt="2023-03-04T09:51:52.728" v="47" actId="6549"/>
        <pc:sldMkLst>
          <pc:docMk/>
          <pc:sldMk cId="2548463476" sldId="261"/>
        </pc:sldMkLst>
        <pc:spChg chg="mod">
          <ac:chgData name="Zorana Mihajlovic" userId="afd8070fd226961e" providerId="LiveId" clId="{4FA18E86-079E-4B2E-BB81-34CD6B3003EC}" dt="2023-03-04T09:51:52.728" v="47" actId="6549"/>
          <ac:spMkLst>
            <pc:docMk/>
            <pc:sldMk cId="2548463476" sldId="261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4FA18E86-079E-4B2E-BB81-34CD6B3003EC}" dt="2023-03-04T09:52:42.974" v="51" actId="20577"/>
        <pc:sldMkLst>
          <pc:docMk/>
          <pc:sldMk cId="1544575937" sldId="263"/>
        </pc:sldMkLst>
        <pc:spChg chg="mod">
          <ac:chgData name="Zorana Mihajlovic" userId="afd8070fd226961e" providerId="LiveId" clId="{4FA18E86-079E-4B2E-BB81-34CD6B3003EC}" dt="2023-03-04T09:52:42.974" v="51" actId="20577"/>
          <ac:spMkLst>
            <pc:docMk/>
            <pc:sldMk cId="1544575937" sldId="263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4FA18E86-079E-4B2E-BB81-34CD6B3003EC}" dt="2023-03-04T09:52:28.381" v="49" actId="20577"/>
        <pc:sldMkLst>
          <pc:docMk/>
          <pc:sldMk cId="968661057" sldId="266"/>
        </pc:sldMkLst>
        <pc:spChg chg="mod">
          <ac:chgData name="Zorana Mihajlovic" userId="afd8070fd226961e" providerId="LiveId" clId="{4FA18E86-079E-4B2E-BB81-34CD6B3003EC}" dt="2023-03-04T09:52:28.381" v="49" actId="20577"/>
          <ac:spMkLst>
            <pc:docMk/>
            <pc:sldMk cId="968661057" sldId="266"/>
            <ac:spMk id="3" creationId="{00000000-0000-0000-0000-000000000000}"/>
          </ac:spMkLst>
        </pc:spChg>
      </pc:sldChg>
      <pc:sldChg chg="modSp mod">
        <pc:chgData name="Zorana Mihajlovic" userId="afd8070fd226961e" providerId="LiveId" clId="{4FA18E86-079E-4B2E-BB81-34CD6B3003EC}" dt="2023-03-04T09:55:15.019" v="296" actId="20577"/>
        <pc:sldMkLst>
          <pc:docMk/>
          <pc:sldMk cId="3864787350" sldId="267"/>
        </pc:sldMkLst>
        <pc:spChg chg="mod">
          <ac:chgData name="Zorana Mihajlovic" userId="afd8070fd226961e" providerId="LiveId" clId="{4FA18E86-079E-4B2E-BB81-34CD6B3003EC}" dt="2023-03-04T09:55:15.019" v="296" actId="20577"/>
          <ac:spMkLst>
            <pc:docMk/>
            <pc:sldMk cId="3864787350" sldId="267"/>
            <ac:spMk id="2" creationId="{00000000-0000-0000-0000-000000000000}"/>
          </ac:spMkLst>
        </pc:spChg>
      </pc:sldChg>
      <pc:sldChg chg="delSp mod">
        <pc:chgData name="Zorana Mihajlovic" userId="afd8070fd226961e" providerId="LiveId" clId="{4FA18E86-079E-4B2E-BB81-34CD6B3003EC}" dt="2023-03-04T09:55:48.638" v="297" actId="478"/>
        <pc:sldMkLst>
          <pc:docMk/>
          <pc:sldMk cId="961553945" sldId="270"/>
        </pc:sldMkLst>
        <pc:spChg chg="del">
          <ac:chgData name="Zorana Mihajlovic" userId="afd8070fd226961e" providerId="LiveId" clId="{4FA18E86-079E-4B2E-BB81-34CD6B3003EC}" dt="2023-03-04T09:55:48.638" v="297" actId="478"/>
          <ac:spMkLst>
            <pc:docMk/>
            <pc:sldMk cId="961553945" sldId="270"/>
            <ac:spMk id="5122" creationId="{00000000-0000-0000-0000-000000000000}"/>
          </ac:spMkLst>
        </pc:spChg>
      </pc:sldChg>
      <pc:sldChg chg="del">
        <pc:chgData name="Zorana Mihajlovic" userId="afd8070fd226961e" providerId="LiveId" clId="{4FA18E86-079E-4B2E-BB81-34CD6B3003EC}" dt="2023-03-04T09:56:17.264" v="298" actId="2696"/>
        <pc:sldMkLst>
          <pc:docMk/>
          <pc:sldMk cId="2213296948" sldId="272"/>
        </pc:sldMkLst>
      </pc:sldChg>
      <pc:sldChg chg="del">
        <pc:chgData name="Zorana Mihajlovic" userId="afd8070fd226961e" providerId="LiveId" clId="{4FA18E86-079E-4B2E-BB81-34CD6B3003EC}" dt="2023-03-04T09:57:10.054" v="300" actId="47"/>
        <pc:sldMkLst>
          <pc:docMk/>
          <pc:sldMk cId="3723996428" sldId="273"/>
        </pc:sldMkLst>
      </pc:sldChg>
      <pc:sldChg chg="del">
        <pc:chgData name="Zorana Mihajlovic" userId="afd8070fd226961e" providerId="LiveId" clId="{4FA18E86-079E-4B2E-BB81-34CD6B3003EC}" dt="2023-03-04T09:57:14.436" v="301" actId="47"/>
        <pc:sldMkLst>
          <pc:docMk/>
          <pc:sldMk cId="1976514319" sldId="274"/>
        </pc:sldMkLst>
      </pc:sldChg>
      <pc:sldChg chg="del">
        <pc:chgData name="Zorana Mihajlovic" userId="afd8070fd226961e" providerId="LiveId" clId="{4FA18E86-079E-4B2E-BB81-34CD6B3003EC}" dt="2023-03-04T09:57:16.101" v="302" actId="47"/>
        <pc:sldMkLst>
          <pc:docMk/>
          <pc:sldMk cId="3742984804" sldId="275"/>
        </pc:sldMkLst>
      </pc:sldChg>
      <pc:sldChg chg="del">
        <pc:chgData name="Zorana Mihajlovic" userId="afd8070fd226961e" providerId="LiveId" clId="{4FA18E86-079E-4B2E-BB81-34CD6B3003EC}" dt="2023-03-04T09:57:18.786" v="303" actId="47"/>
        <pc:sldMkLst>
          <pc:docMk/>
          <pc:sldMk cId="2253045148" sldId="276"/>
        </pc:sldMkLst>
      </pc:sldChg>
      <pc:sldChg chg="del">
        <pc:chgData name="Zorana Mihajlovic" userId="afd8070fd226961e" providerId="LiveId" clId="{4FA18E86-079E-4B2E-BB81-34CD6B3003EC}" dt="2023-03-04T09:57:20.105" v="304" actId="47"/>
        <pc:sldMkLst>
          <pc:docMk/>
          <pc:sldMk cId="2784139464" sldId="277"/>
        </pc:sldMkLst>
      </pc:sldChg>
      <pc:sldChg chg="delSp mod">
        <pc:chgData name="Zorana Mihajlovic" userId="afd8070fd226961e" providerId="LiveId" clId="{4FA18E86-079E-4B2E-BB81-34CD6B3003EC}" dt="2023-03-04T09:58:04.890" v="305" actId="478"/>
        <pc:sldMkLst>
          <pc:docMk/>
          <pc:sldMk cId="3142356423" sldId="279"/>
        </pc:sldMkLst>
        <pc:spChg chg="del">
          <ac:chgData name="Zorana Mihajlovic" userId="afd8070fd226961e" providerId="LiveId" clId="{4FA18E86-079E-4B2E-BB81-34CD6B3003EC}" dt="2023-03-04T09:58:04.890" v="305" actId="478"/>
          <ac:spMkLst>
            <pc:docMk/>
            <pc:sldMk cId="3142356423" sldId="279"/>
            <ac:spMk id="23554" creationId="{00000000-0000-0000-0000-000000000000}"/>
          </ac:spMkLst>
        </pc:spChg>
      </pc:sldChg>
      <pc:sldChg chg="delSp modSp mod">
        <pc:chgData name="Zorana Mihajlovic" userId="afd8070fd226961e" providerId="LiveId" clId="{4FA18E86-079E-4B2E-BB81-34CD6B3003EC}" dt="2023-03-04T09:53:33.854" v="70" actId="21"/>
        <pc:sldMkLst>
          <pc:docMk/>
          <pc:sldMk cId="965278024" sldId="280"/>
        </pc:sldMkLst>
        <pc:spChg chg="del">
          <ac:chgData name="Zorana Mihajlovic" userId="afd8070fd226961e" providerId="LiveId" clId="{4FA18E86-079E-4B2E-BB81-34CD6B3003EC}" dt="2023-03-04T09:53:33.854" v="70" actId="21"/>
          <ac:spMkLst>
            <pc:docMk/>
            <pc:sldMk cId="965278024" sldId="280"/>
            <ac:spMk id="27650" creationId="{00000000-0000-0000-0000-000000000000}"/>
          </ac:spMkLst>
        </pc:spChg>
        <pc:spChg chg="mod">
          <ac:chgData name="Zorana Mihajlovic" userId="afd8070fd226961e" providerId="LiveId" clId="{4FA18E86-079E-4B2E-BB81-34CD6B3003EC}" dt="2023-03-04T09:53:25.956" v="69" actId="20577"/>
          <ac:spMkLst>
            <pc:docMk/>
            <pc:sldMk cId="965278024" sldId="280"/>
            <ac:spMk id="27658" creationId="{00000000-0000-0000-0000-000000000000}"/>
          </ac:spMkLst>
        </pc:spChg>
      </pc:sldChg>
      <pc:sldChg chg="delSp mod">
        <pc:chgData name="Zorana Mihajlovic" userId="afd8070fd226961e" providerId="LiveId" clId="{4FA18E86-079E-4B2E-BB81-34CD6B3003EC}" dt="2023-03-04T09:53:48.207" v="71" actId="478"/>
        <pc:sldMkLst>
          <pc:docMk/>
          <pc:sldMk cId="4258735841" sldId="281"/>
        </pc:sldMkLst>
        <pc:spChg chg="del">
          <ac:chgData name="Zorana Mihajlovic" userId="afd8070fd226961e" providerId="LiveId" clId="{4FA18E86-079E-4B2E-BB81-34CD6B3003EC}" dt="2023-03-04T09:53:48.207" v="71" actId="478"/>
          <ac:spMkLst>
            <pc:docMk/>
            <pc:sldMk cId="4258735841" sldId="281"/>
            <ac:spMk id="29698" creationId="{00000000-0000-0000-0000-000000000000}"/>
          </ac:spMkLst>
        </pc:spChg>
      </pc:sldChg>
      <pc:sldChg chg="delSp modSp mod">
        <pc:chgData name="Zorana Mihajlovic" userId="afd8070fd226961e" providerId="LiveId" clId="{4FA18E86-079E-4B2E-BB81-34CD6B3003EC}" dt="2023-03-04T09:54:08.484" v="212" actId="20577"/>
        <pc:sldMkLst>
          <pc:docMk/>
          <pc:sldMk cId="3155683844" sldId="282"/>
        </pc:sldMkLst>
        <pc:spChg chg="del">
          <ac:chgData name="Zorana Mihajlovic" userId="afd8070fd226961e" providerId="LiveId" clId="{4FA18E86-079E-4B2E-BB81-34CD6B3003EC}" dt="2023-03-04T09:53:55.512" v="72" actId="478"/>
          <ac:spMkLst>
            <pc:docMk/>
            <pc:sldMk cId="3155683844" sldId="282"/>
            <ac:spMk id="31746" creationId="{00000000-0000-0000-0000-000000000000}"/>
          </ac:spMkLst>
        </pc:spChg>
        <pc:spChg chg="mod">
          <ac:chgData name="Zorana Mihajlovic" userId="afd8070fd226961e" providerId="LiveId" clId="{4FA18E86-079E-4B2E-BB81-34CD6B3003EC}" dt="2023-03-04T09:54:08.484" v="212" actId="20577"/>
          <ac:spMkLst>
            <pc:docMk/>
            <pc:sldMk cId="3155683844" sldId="282"/>
            <ac:spMk id="31754" creationId="{00000000-0000-0000-0000-000000000000}"/>
          </ac:spMkLst>
        </pc:spChg>
      </pc:sldChg>
      <pc:sldChg chg="delSp modSp mod">
        <pc:chgData name="Zorana Mihajlovic" userId="afd8070fd226961e" providerId="LiveId" clId="{4FA18E86-079E-4B2E-BB81-34CD6B3003EC}" dt="2023-03-04T09:54:43.730" v="291" actId="20577"/>
        <pc:sldMkLst>
          <pc:docMk/>
          <pc:sldMk cId="351909322" sldId="283"/>
        </pc:sldMkLst>
        <pc:spChg chg="del">
          <ac:chgData name="Zorana Mihajlovic" userId="afd8070fd226961e" providerId="LiveId" clId="{4FA18E86-079E-4B2E-BB81-34CD6B3003EC}" dt="2023-03-04T09:54:17.809" v="213" actId="478"/>
          <ac:spMkLst>
            <pc:docMk/>
            <pc:sldMk cId="351909322" sldId="283"/>
            <ac:spMk id="33794" creationId="{00000000-0000-0000-0000-000000000000}"/>
          </ac:spMkLst>
        </pc:spChg>
        <pc:spChg chg="mod">
          <ac:chgData name="Zorana Mihajlovic" userId="afd8070fd226961e" providerId="LiveId" clId="{4FA18E86-079E-4B2E-BB81-34CD6B3003EC}" dt="2023-03-04T09:54:43.730" v="291" actId="20577"/>
          <ac:spMkLst>
            <pc:docMk/>
            <pc:sldMk cId="351909322" sldId="283"/>
            <ac:spMk id="33802" creationId="{00000000-0000-0000-0000-000000000000}"/>
          </ac:spMkLst>
        </pc:spChg>
      </pc:sldChg>
      <pc:sldChg chg="delSp del mod">
        <pc:chgData name="Zorana Mihajlovic" userId="afd8070fd226961e" providerId="LiveId" clId="{4FA18E86-079E-4B2E-BB81-34CD6B3003EC}" dt="2023-03-04T09:56:23.309" v="299" actId="2696"/>
        <pc:sldMkLst>
          <pc:docMk/>
          <pc:sldMk cId="1335905951" sldId="284"/>
        </pc:sldMkLst>
        <pc:spChg chg="del">
          <ac:chgData name="Zorana Mihajlovic" userId="afd8070fd226961e" providerId="LiveId" clId="{4FA18E86-079E-4B2E-BB81-34CD6B3003EC}" dt="2023-03-04T09:54:49.355" v="292" actId="478"/>
          <ac:spMkLst>
            <pc:docMk/>
            <pc:sldMk cId="1335905951" sldId="284"/>
            <ac:spMk id="3584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C51F0-C031-45C7-914F-40EB27F83D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821778-4A66-4DDF-B1D2-39291D8EDEF2}">
      <dgm:prSet/>
      <dgm:spPr/>
      <dgm:t>
        <a:bodyPr/>
        <a:lstStyle/>
        <a:p>
          <a:r>
            <a:rPr lang="sr-Latn-RS" b="1" baseline="0"/>
            <a:t>CILJEVI MAKROEKONOMIJE</a:t>
          </a:r>
          <a:endParaRPr lang="en-US"/>
        </a:p>
      </dgm:t>
    </dgm:pt>
    <dgm:pt modelId="{C36B175A-9BF8-42E0-ADA5-CB15AD6AC36C}" type="parTrans" cxnId="{B141C629-C03B-4787-8FA3-40E5DCE2D20E}">
      <dgm:prSet/>
      <dgm:spPr/>
      <dgm:t>
        <a:bodyPr/>
        <a:lstStyle/>
        <a:p>
          <a:endParaRPr lang="en-US"/>
        </a:p>
      </dgm:t>
    </dgm:pt>
    <dgm:pt modelId="{0BE42B1E-5432-4B66-A218-63E7B316D847}" type="sibTrans" cxnId="{B141C629-C03B-4787-8FA3-40E5DCE2D20E}">
      <dgm:prSet/>
      <dgm:spPr/>
      <dgm:t>
        <a:bodyPr/>
        <a:lstStyle/>
        <a:p>
          <a:endParaRPr lang="en-US"/>
        </a:p>
      </dgm:t>
    </dgm:pt>
    <dgm:pt modelId="{5B02D01C-359D-4BD6-AD75-5B02F49138B2}">
      <dgm:prSet/>
      <dgm:spPr/>
      <dgm:t>
        <a:bodyPr/>
        <a:lstStyle/>
        <a:p>
          <a:r>
            <a:rPr lang="sr-Latn-RS" b="1" baseline="0"/>
            <a:t>PROIZVODNJA – visok nivo i brz rast proizvodnje</a:t>
          </a:r>
          <a:endParaRPr lang="en-US"/>
        </a:p>
      </dgm:t>
    </dgm:pt>
    <dgm:pt modelId="{32B39959-5E76-488D-BF51-B6383A7DB483}" type="parTrans" cxnId="{CF6D6BF6-B89D-41B5-B1F2-E270A74F42B8}">
      <dgm:prSet/>
      <dgm:spPr/>
      <dgm:t>
        <a:bodyPr/>
        <a:lstStyle/>
        <a:p>
          <a:endParaRPr lang="en-US"/>
        </a:p>
      </dgm:t>
    </dgm:pt>
    <dgm:pt modelId="{54CC4AE0-F116-47A8-B750-CA8DBE47CCFF}" type="sibTrans" cxnId="{CF6D6BF6-B89D-41B5-B1F2-E270A74F42B8}">
      <dgm:prSet/>
      <dgm:spPr/>
      <dgm:t>
        <a:bodyPr/>
        <a:lstStyle/>
        <a:p>
          <a:endParaRPr lang="en-US"/>
        </a:p>
      </dgm:t>
    </dgm:pt>
    <dgm:pt modelId="{AFF113CD-7CA3-4674-9D4D-83DDA0940376}">
      <dgm:prSet/>
      <dgm:spPr/>
      <dgm:t>
        <a:bodyPr/>
        <a:lstStyle/>
        <a:p>
          <a:r>
            <a:rPr lang="sr-Latn-RS" b="1" baseline="0"/>
            <a:t>ZAPOSLENOST – visok nivo zaposlenosti sa malo nedobrovoljne nezaposlnosti</a:t>
          </a:r>
          <a:endParaRPr lang="en-US"/>
        </a:p>
      </dgm:t>
    </dgm:pt>
    <dgm:pt modelId="{917BB90F-3930-4E95-8AE5-A1FCB7D8067F}" type="parTrans" cxnId="{7802DCC9-D910-459E-9E76-1C6ABD544E19}">
      <dgm:prSet/>
      <dgm:spPr/>
      <dgm:t>
        <a:bodyPr/>
        <a:lstStyle/>
        <a:p>
          <a:endParaRPr lang="en-US"/>
        </a:p>
      </dgm:t>
    </dgm:pt>
    <dgm:pt modelId="{97C8414E-2907-4F66-9189-C42C2C8B98F2}" type="sibTrans" cxnId="{7802DCC9-D910-459E-9E76-1C6ABD544E19}">
      <dgm:prSet/>
      <dgm:spPr/>
      <dgm:t>
        <a:bodyPr/>
        <a:lstStyle/>
        <a:p>
          <a:endParaRPr lang="en-US"/>
        </a:p>
      </dgm:t>
    </dgm:pt>
    <dgm:pt modelId="{3822D859-C0EE-432B-9474-A47AC3EDFF4F}">
      <dgm:prSet/>
      <dgm:spPr/>
      <dgm:t>
        <a:bodyPr/>
        <a:lstStyle/>
        <a:p>
          <a:r>
            <a:rPr lang="sr-Latn-RS" b="1" baseline="0"/>
            <a:t>STABILNOST CENA </a:t>
          </a:r>
          <a:endParaRPr lang="en-US"/>
        </a:p>
      </dgm:t>
    </dgm:pt>
    <dgm:pt modelId="{595D0483-2AB2-4093-9B9D-632D3D48C2E9}" type="parTrans" cxnId="{5E35E063-5386-4E69-8DBA-61207C4457E6}">
      <dgm:prSet/>
      <dgm:spPr/>
      <dgm:t>
        <a:bodyPr/>
        <a:lstStyle/>
        <a:p>
          <a:endParaRPr lang="en-US"/>
        </a:p>
      </dgm:t>
    </dgm:pt>
    <dgm:pt modelId="{EB4EE833-56F3-4672-85C2-25C84688F4AE}" type="sibTrans" cxnId="{5E35E063-5386-4E69-8DBA-61207C4457E6}">
      <dgm:prSet/>
      <dgm:spPr/>
      <dgm:t>
        <a:bodyPr/>
        <a:lstStyle/>
        <a:p>
          <a:endParaRPr lang="en-US"/>
        </a:p>
      </dgm:t>
    </dgm:pt>
    <dgm:pt modelId="{36009570-723E-49D6-B51B-38268156E040}" type="pres">
      <dgm:prSet presAssocID="{2BFC51F0-C031-45C7-914F-40EB27F83DA6}" presName="linear" presStyleCnt="0">
        <dgm:presLayoutVars>
          <dgm:animLvl val="lvl"/>
          <dgm:resizeHandles val="exact"/>
        </dgm:presLayoutVars>
      </dgm:prSet>
      <dgm:spPr/>
    </dgm:pt>
    <dgm:pt modelId="{9E6820E4-EF0F-4191-BBCB-B5FCF7114B98}" type="pres">
      <dgm:prSet presAssocID="{D0821778-4A66-4DDF-B1D2-39291D8EDEF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26594F-964B-4FD8-94FD-2E3D25A2387D}" type="pres">
      <dgm:prSet presAssocID="{D0821778-4A66-4DDF-B1D2-39291D8EDE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353617-EFB5-46EF-8D2F-239AC3025B57}" type="presOf" srcId="{2BFC51F0-C031-45C7-914F-40EB27F83DA6}" destId="{36009570-723E-49D6-B51B-38268156E040}" srcOrd="0" destOrd="0" presId="urn:microsoft.com/office/officeart/2005/8/layout/vList2"/>
    <dgm:cxn modelId="{575DF61F-4587-42E0-9A68-B8A94970DB6E}" type="presOf" srcId="{5B02D01C-359D-4BD6-AD75-5B02F49138B2}" destId="{9C26594F-964B-4FD8-94FD-2E3D25A2387D}" srcOrd="0" destOrd="0" presId="urn:microsoft.com/office/officeart/2005/8/layout/vList2"/>
    <dgm:cxn modelId="{B141C629-C03B-4787-8FA3-40E5DCE2D20E}" srcId="{2BFC51F0-C031-45C7-914F-40EB27F83DA6}" destId="{D0821778-4A66-4DDF-B1D2-39291D8EDEF2}" srcOrd="0" destOrd="0" parTransId="{C36B175A-9BF8-42E0-ADA5-CB15AD6AC36C}" sibTransId="{0BE42B1E-5432-4B66-A218-63E7B316D847}"/>
    <dgm:cxn modelId="{5E35E063-5386-4E69-8DBA-61207C4457E6}" srcId="{D0821778-4A66-4DDF-B1D2-39291D8EDEF2}" destId="{3822D859-C0EE-432B-9474-A47AC3EDFF4F}" srcOrd="2" destOrd="0" parTransId="{595D0483-2AB2-4093-9B9D-632D3D48C2E9}" sibTransId="{EB4EE833-56F3-4672-85C2-25C84688F4AE}"/>
    <dgm:cxn modelId="{DE8F04A7-F91A-4E40-A6B5-4D5E17F2D294}" type="presOf" srcId="{D0821778-4A66-4DDF-B1D2-39291D8EDEF2}" destId="{9E6820E4-EF0F-4191-BBCB-B5FCF7114B98}" srcOrd="0" destOrd="0" presId="urn:microsoft.com/office/officeart/2005/8/layout/vList2"/>
    <dgm:cxn modelId="{BFBCE7AA-0320-47A7-9F63-6D8B832476C6}" type="presOf" srcId="{AFF113CD-7CA3-4674-9D4D-83DDA0940376}" destId="{9C26594F-964B-4FD8-94FD-2E3D25A2387D}" srcOrd="0" destOrd="1" presId="urn:microsoft.com/office/officeart/2005/8/layout/vList2"/>
    <dgm:cxn modelId="{7802DCC9-D910-459E-9E76-1C6ABD544E19}" srcId="{D0821778-4A66-4DDF-B1D2-39291D8EDEF2}" destId="{AFF113CD-7CA3-4674-9D4D-83DDA0940376}" srcOrd="1" destOrd="0" parTransId="{917BB90F-3930-4E95-8AE5-A1FCB7D8067F}" sibTransId="{97C8414E-2907-4F66-9189-C42C2C8B98F2}"/>
    <dgm:cxn modelId="{F54DC7E1-4F2A-4E75-BA12-58A1B85FE080}" type="presOf" srcId="{3822D859-C0EE-432B-9474-A47AC3EDFF4F}" destId="{9C26594F-964B-4FD8-94FD-2E3D25A2387D}" srcOrd="0" destOrd="2" presId="urn:microsoft.com/office/officeart/2005/8/layout/vList2"/>
    <dgm:cxn modelId="{CF6D6BF6-B89D-41B5-B1F2-E270A74F42B8}" srcId="{D0821778-4A66-4DDF-B1D2-39291D8EDEF2}" destId="{5B02D01C-359D-4BD6-AD75-5B02F49138B2}" srcOrd="0" destOrd="0" parTransId="{32B39959-5E76-488D-BF51-B6383A7DB483}" sibTransId="{54CC4AE0-F116-47A8-B750-CA8DBE47CCFF}"/>
    <dgm:cxn modelId="{5F15A4AA-19C2-4FE4-B532-B891B94D20A4}" type="presParOf" srcId="{36009570-723E-49D6-B51B-38268156E040}" destId="{9E6820E4-EF0F-4191-BBCB-B5FCF7114B98}" srcOrd="0" destOrd="0" presId="urn:microsoft.com/office/officeart/2005/8/layout/vList2"/>
    <dgm:cxn modelId="{FBC266FA-2224-4947-9A9F-9C9AC0C37F1D}" type="presParOf" srcId="{36009570-723E-49D6-B51B-38268156E040}" destId="{9C26594F-964B-4FD8-94FD-2E3D25A238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20E4-EF0F-4191-BBCB-B5FCF7114B98}">
      <dsp:nvSpPr>
        <dsp:cNvPr id="0" name=""/>
        <dsp:cNvSpPr/>
      </dsp:nvSpPr>
      <dsp:spPr>
        <a:xfrm>
          <a:off x="0" y="34165"/>
          <a:ext cx="8616418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700" b="1" kern="1200" baseline="0"/>
            <a:t>CILJEVI MAKROEKONOMIJE</a:t>
          </a:r>
          <a:endParaRPr lang="en-US" sz="2700" kern="1200"/>
        </a:p>
      </dsp:txBody>
      <dsp:txXfrm>
        <a:off x="30071" y="64236"/>
        <a:ext cx="8556276" cy="555862"/>
      </dsp:txXfrm>
    </dsp:sp>
    <dsp:sp modelId="{9C26594F-964B-4FD8-94FD-2E3D25A2387D}">
      <dsp:nvSpPr>
        <dsp:cNvPr id="0" name=""/>
        <dsp:cNvSpPr/>
      </dsp:nvSpPr>
      <dsp:spPr>
        <a:xfrm>
          <a:off x="0" y="650170"/>
          <a:ext cx="8616418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5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100" b="1" kern="1200" baseline="0"/>
            <a:t>PROIZVODNJA – visok nivo i brz rast proizvodnje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100" b="1" kern="1200" baseline="0"/>
            <a:t>ZAPOSLENOST – visok nivo zaposlenosti sa malo nedobrovoljne nezaposlnosti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100" b="1" kern="1200" baseline="0"/>
            <a:t>STABILNOST CENA </a:t>
          </a:r>
          <a:endParaRPr lang="en-US" sz="2100" kern="1200"/>
        </a:p>
      </dsp:txBody>
      <dsp:txXfrm>
        <a:off x="0" y="650170"/>
        <a:ext cx="8616418" cy="125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0BA1-E2C6-4CC3-95EE-7F9724B3ECA6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2CAB8-F369-4127-90AE-D2ADDB2FA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38C73-C080-4F96-B472-E14930AFFFDA}" type="slidenum">
              <a:rPr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131227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E5A06A-27CB-4FEA-8AE0-FA73D8D19BC1}" type="slidenum">
              <a:rPr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3000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8FB614-EF51-44A7-A3E6-1C3D99EAC80B}" type="slidenum">
              <a:rPr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5730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696F2-3100-4569-B8B9-C4393DF5F3A2}" type="slidenum">
              <a:rPr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52594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6A856E-D4E0-419A-A21A-E4B40C502576}" type="slidenum">
              <a:rPr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116437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AE8F59-F312-4B1E-93B9-26A126CDAC63}" type="slidenum">
              <a:rPr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06460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09AF6-6D7B-42CC-BF78-752E5C4265E1}" type="slidenum">
              <a:rPr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26304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390D6D-7347-48AA-B965-8F1E877421BA}" type="slidenum">
              <a:rPr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91304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3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08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1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4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4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8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2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1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8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41CF22-D7F9-4179-BBC2-063FC7CDCDBD}" type="datetimeFigureOut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ACB441-D8B2-4D0B-9762-808A02B94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6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Major Blind Spots in Macroeconomics - The New York Tim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r="3829" b="-2"/>
          <a:stretch/>
        </p:blipFill>
        <p:spPr bwMode="auto">
          <a:xfrm>
            <a:off x="7357274" y="10"/>
            <a:ext cx="4834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sr-Latn-RS"/>
              <a:t>Makroekonomija</a:t>
            </a:r>
            <a:r>
              <a:rPr lang="sr-Latn-RS" dirty="0"/>
              <a:t> i njeni instrumenti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sr-Latn-RS" b="1"/>
              <a:t>Zemlje sa najvišim GDP (2022)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United States: $20.89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China: $14.72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Japan: $5.06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Germany: $3.85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United Kingdom: $2.67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India: $2.66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France: $2.63 trillion.</a:t>
            </a:r>
          </a:p>
          <a:p>
            <a:pPr>
              <a:lnSpc>
                <a:spcPct val="110000"/>
              </a:lnSpc>
            </a:pPr>
            <a:r>
              <a:rPr lang="en-US" sz="1500"/>
              <a:t>Italy: $1.89 trillion.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art: 2022's High Growth Economies | Statis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06"/>
          <a:stretch/>
        </p:blipFill>
        <p:spPr bwMode="auto">
          <a:xfrm>
            <a:off x="4712842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1127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275" name="Rectangle 11274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4934" y="2006695"/>
            <a:ext cx="5530304" cy="326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2336">
              <a:spcAft>
                <a:spcPts val="600"/>
              </a:spcAft>
            </a:pPr>
            <a:r>
              <a:rPr lang="sr-Latn-R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ruto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domaći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proizvod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(GDP)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ukupan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proizvod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proizveden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zemlji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toku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jedne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US" sz="2000" b="1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.</a:t>
            </a:r>
            <a:endParaRPr lang="sr-Latn-RS" sz="2000" b="1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algn="just" defTabSz="402336">
              <a:spcAft>
                <a:spcPts val="600"/>
              </a:spcAft>
            </a:pP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584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algn="just" defTabSz="402336">
              <a:spcAft>
                <a:spcPts val="600"/>
              </a:spcAft>
            </a:pP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Bruto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domaći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proizvod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(GNP) se </a:t>
            </a: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sastoji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u="sng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četiri</a:t>
            </a:r>
            <a:r>
              <a:rPr lang="en-US" sz="1584" u="sng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dela: </a:t>
            </a:r>
            <a:endParaRPr lang="sr-Latn-RS" sz="1584" u="sng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algn="just" defTabSz="402336">
              <a:spcAft>
                <a:spcPts val="600"/>
              </a:spcAft>
            </a:pPr>
            <a:endParaRPr lang="sr-Latn-RS" sz="1584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marL="301752" indent="-301752" algn="just" defTabSz="402336">
              <a:spcAft>
                <a:spcPts val="600"/>
              </a:spcAft>
              <a:buAutoNum type="arabicPeriod"/>
            </a:pP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Rashoda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ličnu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potrošnju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(C) </a:t>
            </a:r>
            <a:endParaRPr lang="sr-Latn-RS" sz="1584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marL="301752" indent="-301752" algn="just" defTabSz="402336">
              <a:spcAft>
                <a:spcPts val="600"/>
              </a:spcAft>
              <a:buAutoNum type="arabicPeriod"/>
            </a:pP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Bruto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domaćih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investicija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(I) </a:t>
            </a:r>
            <a:endParaRPr lang="sr-Latn-RS" sz="1584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marL="301752" indent="-301752" algn="just" defTabSz="402336">
              <a:spcAft>
                <a:spcPts val="600"/>
              </a:spcAft>
              <a:buAutoNum type="arabicPeriod"/>
            </a:pP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Državnih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rashoda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za dobra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usluge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(G) </a:t>
            </a:r>
            <a:endParaRPr lang="sr-Latn-RS" sz="1584" kern="1200" dirty="0">
              <a:solidFill>
                <a:srgbClr val="B50000"/>
              </a:solidFill>
              <a:latin typeface="+mn-lt"/>
              <a:ea typeface="+mn-ea"/>
              <a:cs typeface="+mn-cs"/>
            </a:endParaRPr>
          </a:p>
          <a:p>
            <a:pPr marL="301752" indent="-301752" algn="just" defTabSz="402336">
              <a:spcAft>
                <a:spcPts val="600"/>
              </a:spcAft>
              <a:buAutoNum type="arabicPeriod"/>
            </a:pP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Neto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izvoz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(X),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izvoza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(M)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umanjenog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1584" kern="1200" dirty="0" err="1">
                <a:solidFill>
                  <a:srgbClr val="B50000"/>
                </a:solidFill>
                <a:latin typeface="+mn-lt"/>
                <a:ea typeface="+mn-ea"/>
                <a:cs typeface="+mn-cs"/>
              </a:rPr>
              <a:t>uvoz</a:t>
            </a:r>
            <a:r>
              <a:rPr lang="en-US" sz="1584" kern="1200" dirty="0">
                <a:solidFill>
                  <a:srgbClr val="B50000"/>
                </a:solidFill>
                <a:latin typeface="+mn-lt"/>
                <a:ea typeface="+mn-ea"/>
                <a:cs typeface="+mn-cs"/>
              </a:rPr>
              <a:t> (X - M).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511" y="5233590"/>
            <a:ext cx="5419814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02336">
              <a:spcAft>
                <a:spcPts val="60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društveni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bruto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deli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četiri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agregata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sr-Latn-R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402336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GNP = C + I + G + (X - M)</a:t>
            </a:r>
            <a:endParaRPr lang="en-US" b="1" dirty="0"/>
          </a:p>
        </p:txBody>
      </p:sp>
      <p:pic>
        <p:nvPicPr>
          <p:cNvPr id="11266" name="Picture 2" descr="Visualizing the $94 Trillion World Economy in One Ch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20" y="643467"/>
            <a:ext cx="4312945" cy="55710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3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 dirty="0">
                <a:latin typeface="Times New Roman" panose="02020603050405020304" pitchFamily="18" charset="0"/>
              </a:rPr>
              <a:t>STRUKTURA bruto domaćeg proizvoda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2667000" y="1066800"/>
            <a:ext cx="5486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r>
              <a:rPr lang="sr-Latn-CS" altLang="en-US" sz="2400" b="1" dirty="0">
                <a:latin typeface="Times New Roman" panose="02020603050405020304" pitchFamily="18" charset="0"/>
              </a:rPr>
              <a:t> </a:t>
            </a:r>
            <a:r>
              <a:rPr lang="sv-SE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Potrošnja </a:t>
            </a:r>
            <a:r>
              <a:rPr lang="sv-SE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(C)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r>
              <a:rPr lang="sv-SE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Investicije </a:t>
            </a:r>
            <a:r>
              <a:rPr lang="sv-SE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(I)</a:t>
            </a:r>
            <a:endParaRPr lang="sv-SE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r>
              <a:rPr lang="sv-SE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Državna potrošnja </a:t>
            </a:r>
            <a:r>
              <a:rPr lang="sv-SE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(G)</a:t>
            </a:r>
            <a:endParaRPr lang="pl-PL" altLang="en-US" sz="2400" b="1" dirty="0">
              <a:solidFill>
                <a:srgbClr val="0099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r>
              <a:rPr lang="pl-PL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Neto izvoz </a:t>
            </a:r>
            <a:r>
              <a:rPr lang="pl-PL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(NX)</a:t>
            </a:r>
            <a:endParaRPr lang="pl-PL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r>
              <a:rPr lang="pl-PL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sv-SE" altLang="en-US" sz="2400" dirty="0">
                <a:latin typeface="Times New Roman" panose="02020603050405020304" pitchFamily="18" charset="0"/>
              </a:rPr>
              <a:t>Investicije u zalihe </a:t>
            </a:r>
            <a:r>
              <a:rPr lang="sv-SE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(IZ)</a:t>
            </a:r>
            <a:r>
              <a:rPr lang="sv-SE" altLang="en-US" sz="1800" dirty="0"/>
              <a:t> </a:t>
            </a:r>
            <a:endParaRPr lang="pl-PL" altLang="en-US" sz="1800" dirty="0"/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2514601" y="3276600"/>
            <a:ext cx="81518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400" b="1">
                <a:solidFill>
                  <a:srgbClr val="E80000"/>
                </a:solidFill>
                <a:latin typeface="Times New Roman" panose="02020603050405020304" pitchFamily="18" charset="0"/>
              </a:rPr>
              <a:t>Potrošnja (C):</a:t>
            </a:r>
            <a:r>
              <a:rPr lang="sv-SE" altLang="en-US" sz="2400">
                <a:latin typeface="Times New Roman" panose="02020603050405020304" pitchFamily="18" charset="0"/>
              </a:rPr>
              <a:t>  </a:t>
            </a:r>
            <a:r>
              <a:rPr lang="es-ES" altLang="en-US" sz="2400">
                <a:latin typeface="Times New Roman" panose="02020603050405020304" pitchFamily="18" charset="0"/>
              </a:rPr>
              <a:t>autonomna, odnosno li</a:t>
            </a:r>
            <a:r>
              <a:rPr lang="sr-Latn-CS" altLang="en-US" sz="2400">
                <a:latin typeface="Times New Roman" panose="02020603050405020304" pitchFamily="18" charset="0"/>
              </a:rPr>
              <a:t>č</a:t>
            </a:r>
            <a:r>
              <a:rPr lang="es-ES" altLang="en-US" sz="2400">
                <a:latin typeface="Times New Roman" panose="02020603050405020304" pitchFamily="18" charset="0"/>
              </a:rPr>
              <a:t>na potrošnja: robe i usluge kupljene od strane pojedinaca, doma</a:t>
            </a:r>
            <a:r>
              <a:rPr lang="sr-Latn-CS" altLang="en-US" sz="2400">
                <a:latin typeface="Times New Roman" panose="02020603050405020304" pitchFamily="18" charset="0"/>
              </a:rPr>
              <a:t>ć</a:t>
            </a:r>
            <a:r>
              <a:rPr lang="es-ES" altLang="en-US" sz="2400">
                <a:latin typeface="Times New Roman" panose="02020603050405020304" pitchFamily="18" charset="0"/>
              </a:rPr>
              <a:t>instava.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b="1">
                <a:solidFill>
                  <a:srgbClr val="0099CC"/>
                </a:solidFill>
                <a:latin typeface="Times New Roman" panose="02020603050405020304" pitchFamily="18" charset="0"/>
              </a:rPr>
              <a:t>Potrošna roba</a:t>
            </a:r>
            <a:r>
              <a:rPr lang="pl-PL" altLang="en-US" sz="2400">
                <a:latin typeface="Times New Roman" panose="02020603050405020304" pitchFamily="18" charset="0"/>
              </a:rPr>
              <a:t> traje samo kratko vreme, kao što su hrana i ode</a:t>
            </a:r>
            <a:r>
              <a:rPr lang="sr-Latn-CS" altLang="en-US" sz="2400">
                <a:latin typeface="Times New Roman" panose="02020603050405020304" pitchFamily="18" charset="0"/>
              </a:rPr>
              <a:t>ć</a:t>
            </a:r>
            <a:r>
              <a:rPr lang="pl-PL" altLang="en-US" sz="2400">
                <a:latin typeface="Times New Roman" panose="02020603050405020304" pitchFamily="18" charset="0"/>
              </a:rPr>
              <a:t>a.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b="1">
                <a:solidFill>
                  <a:srgbClr val="0099CC"/>
                </a:solidFill>
                <a:latin typeface="Times New Roman" panose="02020603050405020304" pitchFamily="18" charset="0"/>
              </a:rPr>
              <a:t>Trajna roba </a:t>
            </a:r>
            <a:r>
              <a:rPr lang="pl-PL" altLang="en-US" sz="2400">
                <a:latin typeface="Times New Roman" panose="02020603050405020304" pitchFamily="18" charset="0"/>
              </a:rPr>
              <a:t>traje duže vreme, kao što su kola i televizori.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b="1">
                <a:solidFill>
                  <a:srgbClr val="0099CC"/>
                </a:solidFill>
                <a:latin typeface="Times New Roman" panose="02020603050405020304" pitchFamily="18" charset="0"/>
              </a:rPr>
              <a:t>Usluge</a:t>
            </a:r>
            <a:r>
              <a:rPr lang="pl-PL" altLang="en-US" sz="2400">
                <a:latin typeface="Times New Roman" panose="02020603050405020304" pitchFamily="18" charset="0"/>
              </a:rPr>
              <a:t> uklju</a:t>
            </a:r>
            <a:r>
              <a:rPr lang="sr-Latn-CS" altLang="en-US" sz="2400">
                <a:latin typeface="Times New Roman" panose="02020603050405020304" pitchFamily="18" charset="0"/>
              </a:rPr>
              <a:t>č</a:t>
            </a:r>
            <a:r>
              <a:rPr lang="pl-PL" altLang="en-US" sz="2400">
                <a:latin typeface="Times New Roman" panose="02020603050405020304" pitchFamily="18" charset="0"/>
              </a:rPr>
              <a:t>uju posao ura</a:t>
            </a:r>
            <a:r>
              <a:rPr lang="sr-Latn-CS" altLang="en-US" sz="2400">
                <a:latin typeface="Times New Roman" panose="02020603050405020304" pitchFamily="18" charset="0"/>
              </a:rPr>
              <a:t>đen za kupce od strane pojedinaca ili firmi, kao što su frizerske usluge, posete lekaru, sudu i slič</a:t>
            </a:r>
            <a:r>
              <a:rPr lang="pl-PL" altLang="en-US" sz="2400">
                <a:latin typeface="Times New Roman" panose="02020603050405020304" pitchFamily="18" charset="0"/>
              </a:rPr>
              <a:t>no.</a:t>
            </a:r>
            <a:r>
              <a:rPr lang="pl-PL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27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Sastav bruto domaćeg proizvoda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2514601" y="1066800"/>
            <a:ext cx="81518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400" b="1">
                <a:solidFill>
                  <a:srgbClr val="E80000"/>
                </a:solidFill>
                <a:latin typeface="Times New Roman" panose="02020603050405020304" pitchFamily="18" charset="0"/>
              </a:rPr>
              <a:t>Investicije (I):</a:t>
            </a:r>
            <a:r>
              <a:rPr lang="sv-SE" altLang="en-US" sz="2400">
                <a:latin typeface="Times New Roman" panose="02020603050405020304" pitchFamily="18" charset="0"/>
              </a:rPr>
              <a:t> </a:t>
            </a:r>
            <a:r>
              <a:rPr lang="sv-SE" altLang="en-US" sz="2400" noProof="1">
                <a:latin typeface="Times New Roman" panose="02020603050405020304" pitchFamily="18" charset="0"/>
              </a:rPr>
              <a:t>sastoje se od robe kupljenje za budu</a:t>
            </a:r>
            <a:r>
              <a:rPr lang="sr-Latn-CS" altLang="en-US" sz="2400">
                <a:latin typeface="Times New Roman" panose="02020603050405020304" pitchFamily="18" charset="0"/>
              </a:rPr>
              <a:t>ć</a:t>
            </a:r>
            <a:r>
              <a:rPr lang="sr-Latn-CS" altLang="en-US" sz="2400" noProof="1">
                <a:latin typeface="Times New Roman" panose="02020603050405020304" pitchFamily="18" charset="0"/>
              </a:rPr>
              <a:t>u upotrebu. N</a:t>
            </a:r>
            <a:r>
              <a:rPr lang="sr-Latn-CS" altLang="en-US" sz="2400">
                <a:latin typeface="Times New Roman" panose="02020603050405020304" pitchFamily="18" charset="0"/>
              </a:rPr>
              <a:t>e uključuju kupovinu koja podrazumeva kupoprodaju i postojanje imovine izmeđi različitih pojedinaca.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2400" b="1">
                <a:solidFill>
                  <a:srgbClr val="E80000"/>
                </a:solidFill>
                <a:latin typeface="Times New Roman" panose="02020603050405020304" pitchFamily="18" charset="0"/>
              </a:rPr>
              <a:t>Stvaraju novi kapital.</a:t>
            </a:r>
            <a:r>
              <a:rPr lang="sr-Latn-CS" altLang="en-US" sz="2400">
                <a:latin typeface="Times New Roman" panose="02020603050405020304" pitchFamily="18" charset="0"/>
              </a:rPr>
              <a:t> </a:t>
            </a:r>
            <a:endParaRPr lang="sr-Latn-CS" altLang="en-US" sz="2400" noProof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2400" b="1" noProof="1">
                <a:solidFill>
                  <a:srgbClr val="0099CC"/>
                </a:solidFill>
                <a:latin typeface="Times New Roman" panose="02020603050405020304" pitchFamily="18" charset="0"/>
              </a:rPr>
              <a:t>Poslovno utvr</a:t>
            </a:r>
            <a:r>
              <a:rPr lang="sr-Latn-CS" altLang="en-US" sz="2400" b="1">
                <a:solidFill>
                  <a:srgbClr val="0099CC"/>
                </a:solidFill>
                <a:latin typeface="Times New Roman" panose="02020603050405020304" pitchFamily="18" charset="0"/>
              </a:rPr>
              <a:t>đene investicije</a:t>
            </a:r>
            <a:r>
              <a:rPr lang="sr-Latn-CS" altLang="en-US" sz="2400" b="1" noProof="1">
                <a:latin typeface="Times New Roman" panose="02020603050405020304" pitchFamily="18" charset="0"/>
              </a:rPr>
              <a:t> </a:t>
            </a:r>
            <a:r>
              <a:rPr lang="sr-Latn-CS" altLang="en-US" sz="2400" noProof="1">
                <a:latin typeface="Times New Roman" panose="02020603050405020304" pitchFamily="18" charset="0"/>
              </a:rPr>
              <a:t>(investicije fiksnog kapitala): </a:t>
            </a:r>
            <a:r>
              <a:rPr lang="sr-Latn-CS" altLang="en-US" sz="2400">
                <a:latin typeface="Times New Roman" panose="02020603050405020304" pitchFamily="18" charset="0"/>
              </a:rPr>
              <a:t>služe za kupovinu novih postrojenja i opreme za firme. U ekonomiji se najčešće koristi termin investicije u fiksni kapital, da bismo ih razlikovali od investicija u zalihe. </a:t>
            </a:r>
            <a:endParaRPr lang="sr-Latn-CS" altLang="en-US" sz="2400" noProof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2400" b="1" noProof="1">
                <a:solidFill>
                  <a:srgbClr val="0099CC"/>
                </a:solidFill>
                <a:latin typeface="Times New Roman" panose="02020603050405020304" pitchFamily="18" charset="0"/>
              </a:rPr>
              <a:t>Utvr</a:t>
            </a:r>
            <a:r>
              <a:rPr lang="sr-Latn-CS" altLang="en-US" sz="2400" b="1">
                <a:solidFill>
                  <a:srgbClr val="0099CC"/>
                </a:solidFill>
                <a:latin typeface="Times New Roman" panose="02020603050405020304" pitchFamily="18" charset="0"/>
              </a:rPr>
              <a:t>đene investicije stanovništva</a:t>
            </a:r>
            <a:r>
              <a:rPr lang="sr-Latn-CS" altLang="en-US" sz="2400" b="1">
                <a:latin typeface="Times New Roman" panose="02020603050405020304" pitchFamily="18" charset="0"/>
              </a:rPr>
              <a:t> </a:t>
            </a:r>
            <a:r>
              <a:rPr lang="sr-Latn-CS" altLang="en-US" sz="2400" noProof="1">
                <a:latin typeface="Times New Roman" panose="02020603050405020304" pitchFamily="18" charset="0"/>
              </a:rPr>
              <a:t>(stambene i druge investicije)</a:t>
            </a:r>
            <a:r>
              <a:rPr lang="sr-Latn-CS" altLang="en-US" sz="2400" b="1" noProof="1">
                <a:latin typeface="Times New Roman" panose="02020603050405020304" pitchFamily="18" charset="0"/>
              </a:rPr>
              <a:t>: </a:t>
            </a:r>
            <a:r>
              <a:rPr lang="sr-Latn-CS" altLang="en-US" sz="2400">
                <a:latin typeface="Times New Roman" panose="02020603050405020304" pitchFamily="18" charset="0"/>
              </a:rPr>
              <a:t>kupovine novih kuća za domaćinstva i gazdinstva. </a:t>
            </a:r>
            <a:endParaRPr lang="sr-Latn-CS" altLang="en-US" sz="2400" b="1" noProof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2400" b="1" noProof="1">
                <a:solidFill>
                  <a:srgbClr val="0099CC"/>
                </a:solidFill>
                <a:latin typeface="Times New Roman" panose="02020603050405020304" pitchFamily="18" charset="0"/>
              </a:rPr>
              <a:t>Investicije u zalihe </a:t>
            </a:r>
            <a:r>
              <a:rPr lang="sr-Latn-CS" altLang="en-US" sz="2400">
                <a:latin typeface="Times New Roman" panose="02020603050405020304" pitchFamily="18" charset="0"/>
              </a:rPr>
              <a:t>služe za povećanje robnih fondova u preduzeću (ako zalihe opadaju iz godine u godinu, onda su investicije u zalihe negativne).</a:t>
            </a:r>
            <a:r>
              <a:rPr lang="sr-Latn-CS" altLang="en-US" sz="1800" i="1"/>
              <a:t>  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1800" noProof="1"/>
              <a:t> </a:t>
            </a:r>
            <a:r>
              <a:rPr lang="sv-SE" altLang="en-US" sz="1800"/>
              <a:t> </a:t>
            </a:r>
            <a:r>
              <a:rPr lang="sv-SE" altLang="en-US" sz="1800" b="1" i="1"/>
              <a:t> </a:t>
            </a:r>
            <a:endParaRPr lang="sv-SE" altLang="en-US" sz="1800" b="1" i="1" noProof="1"/>
          </a:p>
        </p:txBody>
      </p:sp>
    </p:spTree>
    <p:extLst>
      <p:ext uri="{BB962C8B-B14F-4D97-AF65-F5344CB8AC3E}">
        <p14:creationId xmlns:p14="http://schemas.microsoft.com/office/powerpoint/2010/main" val="425873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Sastav bruto domaćeg proizvoda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592388" y="908050"/>
            <a:ext cx="80756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400" b="1" dirty="0">
                <a:solidFill>
                  <a:srgbClr val="E80000"/>
                </a:solidFill>
                <a:latin typeface="Times New Roman" panose="02020603050405020304" pitchFamily="18" charset="0"/>
              </a:rPr>
              <a:t>Investicije (I)</a:t>
            </a:r>
            <a:endParaRPr lang="sv-SE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it-IT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Bruto investicije:</a:t>
            </a:r>
            <a:r>
              <a:rPr lang="it-IT" altLang="en-US" sz="2400" dirty="0">
                <a:latin typeface="Times New Roman" panose="02020603050405020304" pitchFamily="18" charset="0"/>
              </a:rPr>
              <a:t>  uklju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it-IT" altLang="en-US" sz="2400" dirty="0">
                <a:latin typeface="Times New Roman" panose="02020603050405020304" pitchFamily="18" charset="0"/>
              </a:rPr>
              <a:t>uju sva proizvedena investiciona dobra.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Neto investicije</a:t>
            </a:r>
            <a:r>
              <a:rPr lang="pl-PL" altLang="en-US" sz="2400" dirty="0">
                <a:latin typeface="Times New Roman" panose="02020603050405020304" pitchFamily="18" charset="0"/>
              </a:rPr>
              <a:t> jednake su bruto investicijama, umanjenim za amortizaciju kapitala. </a:t>
            </a:r>
            <a:endParaRPr lang="sr-Latn-CS" altLang="en-US" sz="2400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nl-NL" altLang="en-US" sz="2400" b="1" dirty="0" err="1">
                <a:latin typeface="Times New Roman" panose="02020603050405020304" pitchFamily="18" charset="0"/>
              </a:rPr>
              <a:t>Samo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kada</a:t>
            </a:r>
            <a:r>
              <a:rPr lang="nl-NL" altLang="en-US" sz="2400" b="1" dirty="0">
                <a:latin typeface="Times New Roman" panose="02020603050405020304" pitchFamily="18" charset="0"/>
              </a:rPr>
              <a:t> se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proizvode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fizi</a:t>
            </a:r>
            <a:r>
              <a:rPr lang="sr-Latn-CS" altLang="en-US" sz="2400" b="1" dirty="0">
                <a:latin typeface="Times New Roman" panose="02020603050405020304" pitchFamily="18" charset="0"/>
              </a:rPr>
              <a:t>č</a:t>
            </a:r>
            <a:r>
              <a:rPr lang="nl-NL" altLang="en-US" sz="2400" b="1" dirty="0">
                <a:latin typeface="Times New Roman" panose="02020603050405020304" pitchFamily="18" charset="0"/>
              </a:rPr>
              <a:t>ko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kapitalno</a:t>
            </a:r>
            <a:r>
              <a:rPr lang="nl-NL" altLang="en-US" sz="2400" b="1" dirty="0">
                <a:latin typeface="Times New Roman" panose="02020603050405020304" pitchFamily="18" charset="0"/>
              </a:rPr>
              <a:t> dobro,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tada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ekonomisti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to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nazivaju</a:t>
            </a:r>
            <a:r>
              <a:rPr lang="nl-NL" altLang="en-US" sz="2400" b="1" dirty="0">
                <a:latin typeface="Times New Roman" panose="02020603050405020304" pitchFamily="18" charset="0"/>
              </a:rPr>
              <a:t> </a:t>
            </a:r>
            <a:r>
              <a:rPr lang="nl-NL" altLang="en-US" sz="2400" b="1" dirty="0" err="1">
                <a:latin typeface="Times New Roman" panose="02020603050405020304" pitchFamily="18" charset="0"/>
              </a:rPr>
              <a:t>investicijama</a:t>
            </a:r>
            <a:r>
              <a:rPr lang="nl-NL" altLang="en-US" sz="2400" dirty="0">
                <a:latin typeface="Times New Roman" panose="02020603050405020304" pitchFamily="18" charset="0"/>
              </a:rPr>
              <a:t>.</a:t>
            </a:r>
            <a:r>
              <a:rPr lang="nl-NL" altLang="en-US" sz="1800" dirty="0"/>
              <a:t> </a:t>
            </a:r>
            <a:endParaRPr lang="nl-NL" altLang="en-US" sz="1800" noProof="1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2757488" y="4365625"/>
            <a:ext cx="7910512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300" dirty="0">
                <a:latin typeface="Times New Roman" panose="02020603050405020304" pitchFamily="18" charset="0"/>
              </a:rPr>
              <a:t>Potrošnja na kapitalnu opremu, inventar, kuće i građevinske objekte su: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r-Latn-CS" altLang="en-US" sz="2300" dirty="0">
                <a:latin typeface="Times New Roman" panose="02020603050405020304" pitchFamily="18" charset="0"/>
              </a:rPr>
              <a:t>a) lična potrošnja.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r-Latn-CS" altLang="en-US" sz="2300" b="1" dirty="0">
                <a:latin typeface="Times New Roman" panose="02020603050405020304" pitchFamily="18" charset="0"/>
              </a:rPr>
              <a:t>b) investicije.</a:t>
            </a:r>
            <a:endParaRPr lang="sr-Latn-CS" altLang="en-US" sz="23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r-Latn-CS" altLang="en-US" sz="2300" dirty="0">
                <a:latin typeface="Times New Roman" panose="02020603050405020304" pitchFamily="18" charset="0"/>
              </a:rPr>
              <a:t>c) državna potrošnja.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sr-Latn-CS" altLang="en-US" sz="2300" dirty="0">
                <a:latin typeface="Times New Roman" panose="02020603050405020304" pitchFamily="18" charset="0"/>
              </a:rPr>
              <a:t>d) neto izvoz.</a:t>
            </a:r>
          </a:p>
        </p:txBody>
      </p:sp>
    </p:spTree>
    <p:extLst>
      <p:ext uri="{BB962C8B-B14F-4D97-AF65-F5344CB8AC3E}">
        <p14:creationId xmlns:p14="http://schemas.microsoft.com/office/powerpoint/2010/main" val="315568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Sastav bruto domaćeg proizvoda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514601" y="1219200"/>
            <a:ext cx="81518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400" b="1" dirty="0">
                <a:solidFill>
                  <a:srgbClr val="E80000"/>
                </a:solidFill>
                <a:latin typeface="Times New Roman" panose="02020603050405020304" pitchFamily="18" charset="0"/>
              </a:rPr>
              <a:t>Državna potrošnja (G):</a:t>
            </a:r>
            <a:r>
              <a:rPr lang="sv-SE" altLang="en-US" sz="2400" dirty="0">
                <a:latin typeface="Times New Roman" panose="02020603050405020304" pitchFamily="18" charset="0"/>
              </a:rPr>
              <a:t>   </a:t>
            </a:r>
            <a:r>
              <a:rPr lang="it-IT" altLang="en-US" sz="2400" dirty="0">
                <a:latin typeface="Times New Roman" panose="02020603050405020304" pitchFamily="18" charset="0"/>
              </a:rPr>
              <a:t>država zna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it-IT" altLang="en-US" sz="2400" dirty="0">
                <a:latin typeface="Times New Roman" panose="02020603050405020304" pitchFamily="18" charset="0"/>
              </a:rPr>
              <a:t>ajno uti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it-IT" altLang="en-US" sz="2400" dirty="0">
                <a:latin typeface="Times New Roman" panose="02020603050405020304" pitchFamily="18" charset="0"/>
              </a:rPr>
              <a:t>e na veli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it-IT" altLang="en-US" sz="2400" dirty="0">
                <a:latin typeface="Times New Roman" panose="02020603050405020304" pitchFamily="18" charset="0"/>
              </a:rPr>
              <a:t>inu rashoda dobara i usluga.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dirty="0">
                <a:latin typeface="Times New Roman" panose="02020603050405020304" pitchFamily="18" charset="0"/>
              </a:rPr>
              <a:t>Država finansira svoje rashode putem: poreza, taksi, doprinosa, carina, štampanjem novca ili pozajmljivanjem (kreditima) iz inostranstva i sli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pl-PL" altLang="en-US" sz="2400" dirty="0">
                <a:latin typeface="Times New Roman" panose="02020603050405020304" pitchFamily="18" charset="0"/>
              </a:rPr>
              <a:t>no.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dirty="0">
                <a:latin typeface="Times New Roman" panose="02020603050405020304" pitchFamily="18" charset="0"/>
              </a:rPr>
              <a:t>Najzna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pl-PL" altLang="en-US" sz="2400" dirty="0">
                <a:latin typeface="Times New Roman" panose="02020603050405020304" pitchFamily="18" charset="0"/>
              </a:rPr>
              <a:t>ajnije mesto zauzimaju </a:t>
            </a:r>
            <a:r>
              <a:rPr lang="pl-PL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porezi</a:t>
            </a:r>
            <a:r>
              <a:rPr lang="pl-PL" altLang="en-US" sz="2400" dirty="0">
                <a:solidFill>
                  <a:srgbClr val="0099CC"/>
                </a:solidFill>
                <a:latin typeface="Times New Roman" panose="02020603050405020304" pitchFamily="18" charset="0"/>
              </a:rPr>
              <a:t>.</a:t>
            </a:r>
            <a:r>
              <a:rPr lang="pl-PL" altLang="en-US" sz="2400" dirty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pl-PL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Direktni porezi</a:t>
            </a:r>
            <a:r>
              <a:rPr lang="pl-PL" altLang="en-US" sz="2400" dirty="0">
                <a:latin typeface="Times New Roman" panose="02020603050405020304" pitchFamily="18" charset="0"/>
              </a:rPr>
              <a:t> na kamatu, rentu i profite i </a:t>
            </a:r>
            <a:r>
              <a:rPr lang="pl-PL" altLang="en-US" sz="24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indirektni porezi</a:t>
            </a:r>
            <a:r>
              <a:rPr lang="pl-PL" altLang="en-US" sz="2400" dirty="0">
                <a:latin typeface="Times New Roman" panose="02020603050405020304" pitchFamily="18" charset="0"/>
              </a:rPr>
              <a:t>, kao što je porez na promet</a:t>
            </a:r>
            <a:r>
              <a:rPr lang="pl-PL" altLang="en-US" sz="1800" dirty="0"/>
              <a:t> </a:t>
            </a:r>
            <a:endParaRPr lang="pl-PL" altLang="en-US" sz="1800" noProof="1"/>
          </a:p>
        </p:txBody>
      </p:sp>
    </p:spTree>
    <p:extLst>
      <p:ext uri="{BB962C8B-B14F-4D97-AF65-F5344CB8AC3E}">
        <p14:creationId xmlns:p14="http://schemas.microsoft.com/office/powerpoint/2010/main" val="35190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G20: United States, Germany and Australia with highest GDP per capita -  German Federal Statistical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120" y="640831"/>
            <a:ext cx="5242933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2296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1800"/>
              <a:t>BDP je deo nacionalnih računa dohotKa i proizvoda – pokazatelja koji nositeljima političkih odluka omogućavaju da utvrde da li je ekonomija u krizi ili ekspanziji, kao i da li postoji opasnost od teške recesije ili infalcije.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/>
              <a:t>Kad ekonomisti žele da vide nivo ekonomskog razvoja obavezno će pogledati i BDP po glavi stanovnika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sr-Latn-RS" sz="1200"/>
              <a:t>„</a:t>
            </a:r>
            <a:r>
              <a:rPr lang="sr-Latn-RS" sz="1200" i="1"/>
              <a:t>kada ono o čemu govorite možete izmeriti i izraziti brojkama, onda o tome nešto znate. Ne možete li ono o čemu govorite meriti niti izraziti brojkama, vAše je znanje oskudno i nezadovoljavajuće. Možda je to samo početak znanja, ali ste svojim mislima tek zakoračili u nauku“</a:t>
            </a:r>
            <a:br>
              <a:rPr lang="sr-Latn-RS" sz="1200" i="1"/>
            </a:br>
            <a:r>
              <a:rPr lang="sr-Latn-RS" sz="1200" i="1"/>
              <a:t>lord Kelvi</a:t>
            </a:r>
            <a:r>
              <a:rPr lang="sr-Latn-RS" sz="1200"/>
              <a:t>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478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43467" y="1263543"/>
            <a:ext cx="4884088" cy="42359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</a:t>
            </a: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odredjuju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DBP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prirodni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bogatstvo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razvijenost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sredstava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proizvodnju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stanovnistvo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duzina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radnog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vremena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produktivnost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intenzivnost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43484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drustvene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odnose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14149" y="1091988"/>
            <a:ext cx="5934384" cy="4967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43484">
              <a:spcAft>
                <a:spcPts val="600"/>
              </a:spcAft>
            </a:pP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Prirodno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bogatstvoje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najopstiji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uslov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svake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proizvodnje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dar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prirode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moze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koristiti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ljudima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tek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š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osvoje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ine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zemlja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njoj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bitno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voditi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racuna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ekolskoj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zagadjenosti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zemlje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vode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vazduha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cak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namirnica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</a:t>
            </a:r>
            <a:endParaRPr lang="en-US" sz="1164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 defTabSz="443484">
              <a:spcAft>
                <a:spcPts val="600"/>
              </a:spcAft>
            </a:pP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Drustveno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bogatstvo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nagomilana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materijalna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dobra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raspola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drustvo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proizvod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rada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pro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š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lih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sada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š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generacija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odredjene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zajednice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a  da bi se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njime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raspolagalo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potrebno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raspolagati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razvijenim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sredstvima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proizvodnju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</a:t>
            </a:r>
            <a:endParaRPr lang="en-US" sz="1164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 defTabSz="443484">
              <a:spcAft>
                <a:spcPts val="600"/>
              </a:spcAft>
            </a:pP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Stanovnistvo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obim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DBP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uti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svojim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brojem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prirodnim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prira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š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tajemi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narocito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svojom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strukturom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</a:t>
            </a:r>
            <a:endParaRPr lang="en-US" sz="1164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 defTabSz="443484">
              <a:spcAft>
                <a:spcPts val="600"/>
              </a:spcAft>
            </a:pP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Du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radnog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vremena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uti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obim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DBP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-a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produ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ivanjem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radnog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dana. U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savremenim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uslovima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me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đ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utim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pove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ć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anje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obima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DBP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-a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mo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posti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ć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preko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drugih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faktora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ak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skracivanje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duzine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radnog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vremena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, pa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factor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gubi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znacaju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</a:t>
            </a:r>
            <a:endParaRPr lang="en-US" sz="1164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 defTabSz="443484">
              <a:spcAft>
                <a:spcPts val="600"/>
              </a:spcAft>
            </a:pP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Drustveni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i politički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odnosi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deluju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sve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navedene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46" kern="120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faktore</a:t>
            </a:r>
            <a:r>
              <a:rPr lang="en-US" sz="1746" kern="120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96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039" y="206375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 dirty="0">
                <a:latin typeface="Times New Roman" panose="02020603050405020304" pitchFamily="18" charset="0"/>
              </a:rPr>
              <a:t>Bruto domaći proi</a:t>
            </a:r>
            <a:r>
              <a:rPr lang="sl-SI" altLang="en-US" sz="2600" dirty="0">
                <a:latin typeface="Times New Roman" panose="02020603050405020304" pitchFamily="18" charset="0"/>
              </a:rPr>
              <a:t>zvod – </a:t>
            </a:r>
            <a:r>
              <a:rPr lang="sl-SI" altLang="en-US" sz="2600" b="1" i="1" dirty="0">
                <a:latin typeface="Times New Roman" panose="02020603050405020304" pitchFamily="18" charset="0"/>
              </a:rPr>
              <a:t>GDP i GNP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2568576" y="145937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solidFill>
                  <a:srgbClr val="E80000"/>
                </a:solidFill>
                <a:latin typeface="Times New Roman" panose="02020603050405020304" pitchFamily="18" charset="0"/>
              </a:rPr>
              <a:t>GDP</a:t>
            </a:r>
            <a:r>
              <a:rPr lang="sr-Latn-C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400" dirty="0">
                <a:latin typeface="Times New Roman" panose="02020603050405020304" pitchFamily="18" charset="0"/>
              </a:rPr>
              <a:t>je tržišna vrednost svih finalnih dobara i usluga proizvedenih u jednoj zemlji u određenom vremenskom periodu.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Predstavlja </a:t>
            </a:r>
            <a:r>
              <a:rPr lang="sv-SE" altLang="en-US" sz="2400" dirty="0">
                <a:latin typeface="Times New Roman" panose="02020603050405020304" pitchFamily="18" charset="0"/>
              </a:rPr>
              <a:t>ono što je proizvedeno  </a:t>
            </a:r>
            <a:r>
              <a:rPr lang="sv-SE" altLang="en-US" sz="2400" b="1" i="1" dirty="0">
                <a:solidFill>
                  <a:srgbClr val="E80000"/>
                </a:solidFill>
                <a:latin typeface="Times New Roman" panose="02020603050405020304" pitchFamily="18" charset="0"/>
              </a:rPr>
              <a:t>“na području Srbije”</a:t>
            </a:r>
            <a:r>
              <a:rPr lang="sv-SE" altLang="en-US" sz="2400" b="1" dirty="0">
                <a:latin typeface="Times New Roman" panose="02020603050405020304" pitchFamily="18" charset="0"/>
              </a:rPr>
              <a:t> </a:t>
            </a:r>
            <a:r>
              <a:rPr lang="sv-SE" altLang="en-US" sz="2400" dirty="0">
                <a:latin typeface="Times New Roman" panose="02020603050405020304" pitchFamily="18" charset="0"/>
              </a:rPr>
              <a:t> od strane rezidenata i nerezidenata. Opredljujući faktor je teritorija, nacionalna ekonomija na kojoj se stvara doma</a:t>
            </a:r>
            <a:r>
              <a:rPr lang="sr-Latn-CS" altLang="en-US" sz="2400" dirty="0">
                <a:latin typeface="Times New Roman" panose="02020603050405020304" pitchFamily="18" charset="0"/>
              </a:rPr>
              <a:t>ć</a:t>
            </a:r>
            <a:r>
              <a:rPr lang="sv-SE" altLang="en-US" sz="2400" dirty="0">
                <a:latin typeface="Times New Roman" panose="02020603050405020304" pitchFamily="18" charset="0"/>
              </a:rPr>
              <a:t>i proizvod. </a:t>
            </a:r>
            <a:br>
              <a:rPr lang="sv-SE" altLang="en-US" sz="2400" dirty="0">
                <a:latin typeface="Times New Roman" panose="02020603050405020304" pitchFamily="18" charset="0"/>
              </a:rPr>
            </a:br>
            <a:endParaRPr lang="sv-SE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2643189" y="3436904"/>
            <a:ext cx="815181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sv-SE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400" dirty="0">
                <a:latin typeface="Times New Roman" panose="02020603050405020304" pitchFamily="18" charset="0"/>
              </a:rPr>
              <a:t>Predstavlja ukupno zara</a:t>
            </a:r>
            <a:r>
              <a:rPr lang="sr-Latn-CS" altLang="en-US" sz="2400" dirty="0">
                <a:latin typeface="Times New Roman" panose="02020603050405020304" pitchFamily="18" charset="0"/>
              </a:rPr>
              <a:t>đeni domać</a:t>
            </a:r>
            <a:r>
              <a:rPr lang="sv-SE" altLang="en-US" sz="2400" dirty="0">
                <a:latin typeface="Times New Roman" panose="02020603050405020304" pitchFamily="18" charset="0"/>
              </a:rPr>
              <a:t>i dohodak, tj. meri sve aktivnosti u stvaranju doma</a:t>
            </a:r>
            <a:r>
              <a:rPr lang="sr-Latn-CS" altLang="en-US" sz="2400" dirty="0">
                <a:latin typeface="Times New Roman" panose="02020603050405020304" pitchFamily="18" charset="0"/>
              </a:rPr>
              <a:t>ć</a:t>
            </a:r>
            <a:r>
              <a:rPr lang="sv-SE" altLang="en-US" sz="2400" dirty="0">
                <a:latin typeface="Times New Roman" panose="02020603050405020304" pitchFamily="18" charset="0"/>
              </a:rPr>
              <a:t>eg proizvoda, bez obzira na vlasništvo.</a:t>
            </a:r>
            <a:r>
              <a:rPr lang="sv-SE" altLang="en-US" sz="2400" b="1" i="1" dirty="0">
                <a:latin typeface="Times New Roman" panose="02020603050405020304" pitchFamily="18" charset="0"/>
              </a:rPr>
              <a:t> </a:t>
            </a:r>
            <a:r>
              <a:rPr lang="sv-SE" altLang="en-US" sz="2400" dirty="0">
                <a:latin typeface="Times New Roman" panose="02020603050405020304" pitchFamily="18" charset="0"/>
              </a:rPr>
              <a:t>GDP veći od GNP: izvozni sektor obuhvata značajni deo ukupne ekonomske aktivnosti, a vlasništvo je stranaca.</a:t>
            </a:r>
            <a:r>
              <a:rPr lang="sv-SE" altLang="en-US" sz="1800" dirty="0"/>
              <a:t> </a:t>
            </a:r>
            <a:r>
              <a:rPr lang="sv-SE" altLang="en-US" sz="1800" b="1" i="1" dirty="0"/>
              <a:t> </a:t>
            </a:r>
            <a:endParaRPr lang="sv-SE" altLang="en-US" sz="1800" b="1" i="1" noProof="1"/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sv-SE" altLang="en-US" sz="1800" b="1" i="1" noProof="1"/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sr-Latn-CS" altLang="en-US" sz="2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5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Bruto domaći proi</a:t>
            </a:r>
            <a:r>
              <a:rPr lang="sl-SI" altLang="en-US" sz="2600">
                <a:latin typeface="Times New Roman" panose="02020603050405020304" pitchFamily="18" charset="0"/>
              </a:rPr>
              <a:t>zvod - </a:t>
            </a:r>
            <a:r>
              <a:rPr lang="sl-SI" altLang="en-US" sz="2600" b="1" i="1">
                <a:latin typeface="Times New Roman" panose="02020603050405020304" pitchFamily="18" charset="0"/>
              </a:rPr>
              <a:t>GDP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6E3DC-8B97-47CA-AA23-2F9B1CD396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7173" name="Rectangle 1028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4" name="Rectangle 1029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5" name="Rectangle 1030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6" name="Rectangle 1031"/>
          <p:cNvSpPr>
            <a:spLocks noChangeArrowheads="1"/>
          </p:cNvSpPr>
          <p:nvPr/>
        </p:nvSpPr>
        <p:spPr bwMode="auto">
          <a:xfrm>
            <a:off x="2424114" y="4365626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7177" name="Rectangle 1032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7178" name="Rectangle 1033"/>
          <p:cNvSpPr>
            <a:spLocks noChangeArrowheads="1"/>
          </p:cNvSpPr>
          <p:nvPr/>
        </p:nvSpPr>
        <p:spPr bwMode="auto">
          <a:xfrm>
            <a:off x="2785444" y="3142488"/>
            <a:ext cx="8153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1. GDP je tržišna vrednost ...</a:t>
            </a:r>
            <a:r>
              <a:rPr lang="sr-Latn-C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GDP sabira mnogo različitih vrsta proizvoda u jedinstvenu meru vrednosti ukupne ekonomske aktivnosti pomoću tržišnih cena.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Tržišne cene sameravaju broj ljudi spremnih da plate različita dobra, one su i izraz vrednosti tih dobara. </a:t>
            </a:r>
            <a:endParaRPr lang="sr-Latn-CS" altLang="en-US" sz="24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i="1" dirty="0">
                <a:latin typeface="Times New Roman" panose="02020603050405020304" pitchFamily="18" charset="0"/>
              </a:rPr>
              <a:t>Na primer, </a:t>
            </a:r>
            <a:r>
              <a:rPr lang="sr-Latn-CS" altLang="en-US" sz="2400" dirty="0">
                <a:latin typeface="Times New Roman" panose="02020603050405020304" pitchFamily="18" charset="0"/>
              </a:rPr>
              <a:t>ako je cena jabuka dvostruko veća od cene pomorandži, onda jedna jabuka dvostruko više doprinosi GDP u odnosu na jednu pomorandžu.</a:t>
            </a:r>
          </a:p>
        </p:txBody>
      </p:sp>
      <p:pic>
        <p:nvPicPr>
          <p:cNvPr id="40962" name="Picture 2" descr="MANJUL on Twitter: &quot;#GDP #economy My #cartoon for @firstpost  More:https://t.co/d7EQajuG8i #SlowDown https://t.co/zBqfc8dvxX&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17" y="352678"/>
            <a:ext cx="4211548" cy="3336422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ndigo Economics - Continuing with our macro aims discussion in the  previous cartoon, Price Stability is also 1 of the four macroeconomic goals  that governments are concerned with. High inflation rates 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704" y="2171589"/>
            <a:ext cx="3840815" cy="25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65" y="986589"/>
            <a:ext cx="5855415" cy="52279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RS" sz="1800" b="1" dirty="0">
                <a:solidFill>
                  <a:srgbClr val="FF0000"/>
                </a:solidFill>
              </a:rPr>
              <a:t>MAKROEKONOMIJA je nauka koja proučava ponašanje društva i ekonomije kao celine</a:t>
            </a:r>
          </a:p>
          <a:p>
            <a:pPr lvl="1">
              <a:lnSpc>
                <a:spcPct val="110000"/>
              </a:lnSpc>
            </a:pPr>
            <a:r>
              <a:rPr lang="sr-Latn-RS" dirty="0">
                <a:solidFill>
                  <a:srgbClr val="FF0000"/>
                </a:solidFill>
              </a:rPr>
              <a:t>Proučava sile koje istovremeno utiču na privredu, potrošače i radnike </a:t>
            </a:r>
          </a:p>
          <a:p>
            <a:pPr>
              <a:lnSpc>
                <a:spcPct val="110000"/>
              </a:lnSpc>
            </a:pPr>
            <a:r>
              <a:rPr lang="sr-Latn-RS" sz="1800" dirty="0">
                <a:solidFill>
                  <a:srgbClr val="FF0000"/>
                </a:solidFill>
              </a:rPr>
              <a:t>Za razliku od MIKROEKONOMIJE koja se bavi pojedinačnim cenama, količinama i tržištima</a:t>
            </a:r>
          </a:p>
          <a:p>
            <a:pPr>
              <a:lnSpc>
                <a:spcPct val="110000"/>
              </a:lnSpc>
            </a:pPr>
            <a:r>
              <a:rPr lang="sr-Latn-RS" sz="1800" b="1" dirty="0">
                <a:solidFill>
                  <a:srgbClr val="FF0000"/>
                </a:solidFill>
              </a:rPr>
              <a:t>Kod MAKROEKONOMIJE najvažnije su dve osnovene teme: </a:t>
            </a:r>
          </a:p>
          <a:p>
            <a:pPr lvl="1">
              <a:lnSpc>
                <a:spcPct val="110000"/>
              </a:lnSpc>
            </a:pPr>
            <a:r>
              <a:rPr lang="sr-Latn-RS" b="1" dirty="0">
                <a:solidFill>
                  <a:srgbClr val="FF0000"/>
                </a:solidFill>
              </a:rPr>
              <a:t>kratkoročna kolebanja proizvodnje, zaposleNsti i cena koje zovemo poslovnim ciklusima, </a:t>
            </a:r>
          </a:p>
          <a:p>
            <a:pPr lvl="1">
              <a:lnSpc>
                <a:spcPct val="110000"/>
              </a:lnSpc>
            </a:pPr>
            <a:r>
              <a:rPr lang="sr-Latn-RS" b="1" dirty="0">
                <a:solidFill>
                  <a:srgbClr val="FF0000"/>
                </a:solidFill>
              </a:rPr>
              <a:t>i dugoročni trendovi u proizvodnji i životnom standardu koji nazivamo privredni rast</a:t>
            </a:r>
          </a:p>
          <a:p>
            <a:pPr>
              <a:lnSpc>
                <a:spcPct val="110000"/>
              </a:lnSpc>
            </a:pPr>
            <a:endParaRPr lang="sr-Latn-R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4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Bruto nacionalni proi</a:t>
            </a:r>
            <a:r>
              <a:rPr lang="sl-SI" altLang="en-US" sz="2600">
                <a:latin typeface="Times New Roman" panose="02020603050405020304" pitchFamily="18" charset="0"/>
              </a:rPr>
              <a:t>zvod - </a:t>
            </a:r>
            <a:r>
              <a:rPr lang="sl-SI" altLang="en-US" sz="2600" b="1" i="1">
                <a:latin typeface="Times New Roman" panose="02020603050405020304" pitchFamily="18" charset="0"/>
              </a:rPr>
              <a:t>GNP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2513012" y="838200"/>
            <a:ext cx="89542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rgbClr val="E80000"/>
                </a:solidFill>
                <a:latin typeface="Times New Roman" panose="02020603050405020304" pitchFamily="18" charset="0"/>
              </a:rPr>
              <a:t>GNP</a:t>
            </a:r>
            <a:r>
              <a:rPr lang="sr-Latn-C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dirty="0">
                <a:latin typeface="Times New Roman" panose="02020603050405020304" pitchFamily="18" charset="0"/>
              </a:rPr>
              <a:t>predstavlja ukupni dohodak koji su ostvarili stanovnici jedne zemlje (državljani). On obuhvata prihod koji naši građani ostvaruju u inostranstvu, a ne obuhvata prihod koji strani državljani ostvaruju kod nas. </a:t>
            </a:r>
            <a:endParaRPr lang="sr-Latn-CS" altLang="en-US" sz="2000" noProof="1"/>
          </a:p>
        </p:txBody>
      </p:sp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2495550" y="1826429"/>
            <a:ext cx="91012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v-SE" altLang="en-US" sz="2000" dirty="0">
                <a:latin typeface="Times New Roman" panose="02020603050405020304" pitchFamily="18" charset="0"/>
              </a:rPr>
              <a:t>Ono što je u </a:t>
            </a:r>
            <a:r>
              <a:rPr lang="sv-SE" altLang="en-US" sz="2000" b="1" dirty="0">
                <a:solidFill>
                  <a:srgbClr val="E80000"/>
                </a:solidFill>
                <a:latin typeface="Times New Roman" panose="02020603050405020304" pitchFamily="18" charset="0"/>
              </a:rPr>
              <a:t>“vlasništvu stanovnika Srbije”.</a:t>
            </a:r>
            <a:r>
              <a:rPr lang="sv-SE" altLang="en-US" sz="2000" dirty="0">
                <a:latin typeface="Times New Roman" panose="02020603050405020304" pitchFamily="18" charset="0"/>
              </a:rPr>
              <a:t> Meri ukupan dohotak zara</a:t>
            </a:r>
            <a:r>
              <a:rPr lang="sr-Latn-CS" altLang="en-US" sz="2000" dirty="0">
                <a:latin typeface="Times New Roman" panose="02020603050405020304" pitchFamily="18" charset="0"/>
              </a:rPr>
              <a:t>đen od strane rezidenata u zemlji i inostranstvu. </a:t>
            </a:r>
            <a:r>
              <a:rPr lang="sv-SE" altLang="en-US" sz="2000" dirty="0">
                <a:latin typeface="Times New Roman" panose="02020603050405020304" pitchFamily="18" charset="0"/>
              </a:rPr>
              <a:t>Predstavlja ukupnu produkciju roba i usluga jedne nacionalne ekonomije proizvedenih radom i kapitalom, u odre</a:t>
            </a:r>
            <a:r>
              <a:rPr lang="sr-Latn-CS" altLang="en-US" sz="2000" dirty="0">
                <a:latin typeface="Times New Roman" panose="02020603050405020304" pitchFamily="18" charset="0"/>
              </a:rPr>
              <a:t>đenom periodu po tržišnim cenama. </a:t>
            </a:r>
            <a:r>
              <a:rPr lang="sr-Latn-CS" altLang="en-US" sz="2000" b="1" i="1" dirty="0">
                <a:latin typeface="Times New Roman" panose="02020603050405020304" pitchFamily="18" charset="0"/>
              </a:rPr>
              <a:t>U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klju</a:t>
            </a:r>
            <a:r>
              <a:rPr lang="sr-Latn-CS" altLang="en-US" sz="2000" b="1" i="1" dirty="0">
                <a:latin typeface="Times New Roman" panose="02020603050405020304" pitchFamily="18" charset="0"/>
              </a:rPr>
              <a:t>č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uje</a:t>
            </a:r>
            <a:r>
              <a:rPr lang="sv-SE" altLang="en-US" sz="2000" dirty="0">
                <a:latin typeface="Times New Roman" panose="02020603050405020304" pitchFamily="18" charset="0"/>
              </a:rPr>
              <a:t> i 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dohotke doma</a:t>
            </a:r>
            <a:r>
              <a:rPr lang="sr-Latn-CS" altLang="en-US" sz="2000" b="1" i="1" dirty="0">
                <a:latin typeface="Times New Roman" panose="02020603050405020304" pitchFamily="18" charset="0"/>
              </a:rPr>
              <a:t>ć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ih lica</a:t>
            </a:r>
            <a:r>
              <a:rPr lang="sv-SE" altLang="en-US" sz="2000" dirty="0">
                <a:latin typeface="Times New Roman" panose="02020603050405020304" pitchFamily="18" charset="0"/>
              </a:rPr>
              <a:t> – firmi ostvarene ekonomskim aktivnostima u 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zemlji  i inostranstvu</a:t>
            </a:r>
            <a:r>
              <a:rPr lang="sv-SE" altLang="en-US" sz="2000" dirty="0">
                <a:latin typeface="Times New Roman" panose="02020603050405020304" pitchFamily="18" charset="0"/>
              </a:rPr>
              <a:t>, a 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isklju</a:t>
            </a:r>
            <a:r>
              <a:rPr lang="sr-Latn-CS" altLang="en-US" sz="2000" b="1" i="1" dirty="0">
                <a:latin typeface="Times New Roman" panose="02020603050405020304" pitchFamily="18" charset="0"/>
              </a:rPr>
              <a:t>č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uje</a:t>
            </a:r>
            <a:r>
              <a:rPr lang="sv-SE" altLang="en-US" sz="2000" dirty="0">
                <a:latin typeface="Times New Roman" panose="02020603050405020304" pitchFamily="18" charset="0"/>
              </a:rPr>
              <a:t> zara</a:t>
            </a:r>
            <a:r>
              <a:rPr lang="sr-Latn-CS" altLang="en-US" sz="2000" dirty="0">
                <a:latin typeface="Times New Roman" panose="02020603050405020304" pitchFamily="18" charset="0"/>
              </a:rPr>
              <a:t>đene dohotke </a:t>
            </a:r>
            <a:r>
              <a:rPr lang="sv-SE" altLang="en-US" sz="2000" dirty="0">
                <a:latin typeface="Times New Roman" panose="02020603050405020304" pitchFamily="18" charset="0"/>
              </a:rPr>
              <a:t>u zemlji i nacionalnoj ekonomiji koji pripadaju </a:t>
            </a:r>
            <a:r>
              <a:rPr lang="sv-SE" altLang="en-US" sz="2000" b="1" i="1" dirty="0">
                <a:latin typeface="Times New Roman" panose="02020603050405020304" pitchFamily="18" charset="0"/>
              </a:rPr>
              <a:t>inostranim licima</a:t>
            </a:r>
            <a:r>
              <a:rPr lang="sv-SE" altLang="en-US" sz="2000" dirty="0">
                <a:latin typeface="Times New Roman" panose="02020603050405020304" pitchFamily="18" charset="0"/>
              </a:rPr>
              <a:t> – firmama.</a:t>
            </a:r>
            <a:r>
              <a:rPr lang="sv-SE" altLang="en-US" sz="2000" dirty="0"/>
              <a:t> </a:t>
            </a:r>
            <a:endParaRPr lang="sv-SE" altLang="en-US" sz="2000" noProof="1"/>
          </a:p>
        </p:txBody>
      </p:sp>
      <p:pic>
        <p:nvPicPr>
          <p:cNvPr id="26626" name="Picture 2" descr="What is GDP and GNP, Difference between GDP and G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87" y="3849620"/>
            <a:ext cx="6191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0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692150"/>
          </a:xfrm>
        </p:spPr>
        <p:txBody>
          <a:bodyPr/>
          <a:lstStyle/>
          <a:p>
            <a:pPr algn="l" eaLnBrk="1" hangingPunct="1"/>
            <a:r>
              <a:rPr lang="sr-Latn-CS" altLang="en-US" sz="2600">
                <a:latin typeface="Times New Roman" panose="02020603050405020304" pitchFamily="18" charset="0"/>
              </a:rPr>
              <a:t>Bruto nacionalni proi</a:t>
            </a:r>
            <a:r>
              <a:rPr lang="sl-SI" altLang="en-US" sz="2600">
                <a:latin typeface="Times New Roman" panose="02020603050405020304" pitchFamily="18" charset="0"/>
              </a:rPr>
              <a:t>zvod - </a:t>
            </a:r>
            <a:r>
              <a:rPr lang="sl-SI" altLang="en-US" sz="2600" b="1" i="1">
                <a:latin typeface="Times New Roman" panose="02020603050405020304" pitchFamily="18" charset="0"/>
              </a:rPr>
              <a:t>GNP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rot="10800000">
            <a:off x="1524001" y="0"/>
            <a:ext cx="250825" cy="6858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10800000">
            <a:off x="1847851" y="0"/>
            <a:ext cx="250825" cy="6858000"/>
          </a:xfrm>
          <a:prstGeom prst="rect">
            <a:avLst/>
          </a:prstGeom>
          <a:solidFill>
            <a:srgbClr val="E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rot="10800000">
            <a:off x="2208214" y="0"/>
            <a:ext cx="25082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 rot="16200000">
            <a:off x="3611563" y="-1466850"/>
            <a:ext cx="144462" cy="431958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424114" y="3276601"/>
            <a:ext cx="8243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2300" noProof="1">
              <a:latin typeface="Times New Roman" panose="02020603050405020304" pitchFamily="18" charset="0"/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2495550" y="3276601"/>
            <a:ext cx="8172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endParaRPr lang="en-US" altLang="en-US" sz="4400" noProof="1">
              <a:solidFill>
                <a:srgbClr val="0000FF"/>
              </a:solidFill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2566988" y="2420939"/>
            <a:ext cx="7696200" cy="1200329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99CC"/>
              </a:buClr>
              <a:buSzPct val="150000"/>
              <a:buFontTx/>
              <a:buNone/>
            </a:pPr>
            <a:r>
              <a:rPr lang="sr-Latn-CS" altLang="en-US" sz="2400" i="1">
                <a:latin typeface="Times New Roman" panose="02020603050405020304" pitchFamily="18" charset="0"/>
              </a:rPr>
              <a:t> </a:t>
            </a:r>
            <a:r>
              <a:rPr lang="sv-SE" altLang="en-US" sz="2400" b="1" i="1">
                <a:latin typeface="Times New Roman" panose="02020603050405020304" pitchFamily="18" charset="0"/>
              </a:rPr>
              <a:t>GNP = GDP + prihodi stanovnika te zemlje na osnovu ulaganja u inostranstvu - prihodi koji pripadaju strancima kao rezltat investiranja u tu zemlju</a:t>
            </a:r>
            <a:r>
              <a:rPr lang="sv-SE" altLang="en-US" sz="2400" i="1">
                <a:latin typeface="Times New Roman" panose="02020603050405020304" pitchFamily="18" charset="0"/>
              </a:rPr>
              <a:t> </a:t>
            </a:r>
            <a:r>
              <a:rPr lang="sv-SE" altLang="en-US" sz="2400" b="1" i="1">
                <a:latin typeface="Times New Roman" panose="02020603050405020304" pitchFamily="18" charset="0"/>
              </a:rPr>
              <a:t> </a:t>
            </a:r>
            <a:endParaRPr lang="sv-SE" altLang="en-US" sz="2400" b="1" i="1" noProof="1">
              <a:latin typeface="Times New Roman" panose="02020603050405020304" pitchFamily="18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514600" y="1143001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latin typeface="Times New Roman" panose="02020603050405020304" pitchFamily="18" charset="0"/>
              </a:rPr>
              <a:t>Kada kada građanin Kanade privremeno radi u SAD, njegova proizvodnja predstavlja deo američkog GDP-a, ali ne predstavlja deo američkog GNP-a (predstavlja deo GNP-a Kanade). </a:t>
            </a:r>
            <a:endParaRPr lang="sr-Latn-CS" altLang="en-US" sz="900" noProof="1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2640014" y="3594100"/>
            <a:ext cx="7488237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1028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028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457200" algn="l"/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28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300">
                <a:latin typeface="Times New Roman" panose="02020603050405020304" pitchFamily="18" charset="0"/>
              </a:rPr>
              <a:t>Pretpostavimo da automobilska kompanija u vlasništvu  Nemaca otvara novu fabriku u Kini. Ova proizvodnja ove fabrike računa se u: (zaokružite tačan odgovor)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r-Latn-CS" altLang="en-US" sz="2300">
                <a:latin typeface="Times New Roman" panose="02020603050405020304" pitchFamily="18" charset="0"/>
              </a:rPr>
              <a:t>a) GNP i GDP Nemačke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r-Latn-CS" altLang="en-US" sz="2300">
                <a:latin typeface="Times New Roman" panose="02020603050405020304" pitchFamily="18" charset="0"/>
              </a:rPr>
              <a:t>b) GNP i GDP Kine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r-Latn-CS" altLang="en-US" sz="2300">
                <a:latin typeface="Times New Roman" panose="02020603050405020304" pitchFamily="18" charset="0"/>
              </a:rPr>
              <a:t>c) GNP Kine i GDP Nemačke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sr-Latn-CS" altLang="en-US" sz="2300" b="1">
                <a:latin typeface="Times New Roman" panose="02020603050405020304" pitchFamily="18" charset="0"/>
              </a:rPr>
              <a:t>d) GNP Nemačke i GDP Kine.</a:t>
            </a:r>
          </a:p>
        </p:txBody>
      </p:sp>
    </p:spTree>
    <p:extLst>
      <p:ext uri="{BB962C8B-B14F-4D97-AF65-F5344CB8AC3E}">
        <p14:creationId xmlns:p14="http://schemas.microsoft.com/office/powerpoint/2010/main" val="314235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D9BB-DA54-C7AA-002C-5A8DB2A2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828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bg1"/>
                </a:solidFill>
              </a:rPr>
              <a:t>TEME PRISTUPNI RAD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4F84-E704-2E1E-E3B2-EC4A0900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Makroekonomija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Kejnz – doprinos ekonomiji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Pitanja na koja makroekonomija daje odgovore?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Bdp realni i potencijlani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Investicije kao deo bdp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Komparacija zemalja balkana i srbije prema visini bdp per capita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6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27B0-52E4-532D-4862-8947F0EA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33" y="177360"/>
            <a:ext cx="10364451" cy="448283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PITANJA ZA ISPIT I KOLOKVIJUM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B63E-48ED-5CBD-D4D9-C8342762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49" y="625643"/>
            <a:ext cx="10364452" cy="581927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Definisanje makro i mikroekonomije?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Teme koje pokriva makroekonomija’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Kada je počeo razvoj, i koje zaslužan za makrokonomiju?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Koji razlozi su bili presudni da se definiše makroekonomija?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Ciljevi makroekonomije?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/>
              <a:t>Instrumenti makroekonomije?</a:t>
            </a:r>
            <a:endParaRPr lang="sr-Latn-RS" sz="1800" dirty="0"/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Definisanje bdp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Razlika realnog i potencijalnog bdp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Struktura bdp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Definisanje invseticija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Razlika bruto i neto investicija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Državna potrošnja definisane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Bdp/per capita, značaj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Faktori koji određuju obim bdp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/>
              <a:t>Šta je bruto nacionlani proizvod (GNP) , formula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68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ovid exposes deep flaws in the EU's public sectors – GIS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433099"/>
            <a:ext cx="6299887" cy="38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1" y="131885"/>
            <a:ext cx="5348103" cy="62864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RS" sz="1600" b="1" dirty="0"/>
              <a:t>Razvoj makroekonomije je jedan od glavnih prelomnih trenutaka u ekonomiji 20.veka, koji vodi mnogo boljem rešavanju pitanja - </a:t>
            </a:r>
            <a:r>
              <a:rPr lang="sr-Latn-RS" sz="1600" b="1" u="sng" dirty="0"/>
              <a:t>kako prebroditi periodične ekonomske krize, i kako podstaknuti privredni rast</a:t>
            </a:r>
          </a:p>
          <a:p>
            <a:pPr>
              <a:lnSpc>
                <a:spcPct val="110000"/>
              </a:lnSpc>
            </a:pPr>
            <a:r>
              <a:rPr lang="sr-Latn-RS" sz="1600" b="1" dirty="0"/>
              <a:t>Kejnz je kao odgovor na Veliku depresiju razvio revolucionalnu teoriju uz pomoć koje su objašnjene sile koje dovode do ekonomskih kolebanja i predložio kako vlade mogu nadzirati najjače ispade poslovnog ciklusa</a:t>
            </a:r>
          </a:p>
          <a:p>
            <a:pPr>
              <a:lnSpc>
                <a:spcPct val="110000"/>
              </a:lnSpc>
            </a:pPr>
            <a:r>
              <a:rPr lang="sr-Latn-RS" sz="1600" b="1" dirty="0"/>
              <a:t>Tada su se ekonomisti trudili razumeti i predvideti načine i kretanje budućeg privrednog rasta</a:t>
            </a:r>
          </a:p>
          <a:p>
            <a:pPr>
              <a:lnSpc>
                <a:spcPct val="110000"/>
              </a:lnSpc>
            </a:pPr>
            <a:r>
              <a:rPr lang="sr-Latn-RS" sz="1600" b="1" dirty="0"/>
              <a:t>Makroekonomska pitanja su dominirala politikom i ekonomijom USA većim delom prošlog veka</a:t>
            </a:r>
          </a:p>
          <a:p>
            <a:pPr>
              <a:lnSpc>
                <a:spcPct val="110000"/>
              </a:lnSpc>
            </a:pPr>
            <a:r>
              <a:rPr lang="sr-Latn-RS" sz="1600" b="1" dirty="0"/>
              <a:t>Kada su 1930 godine proizvodnja, zaposlenost i cene u USA i većem delu industrijski razvijenog dela sveta doživele kolaps, ekonomske i političke vođe su se uhvatili u koštac sa zlom Velike depresije</a:t>
            </a:r>
          </a:p>
          <a:p>
            <a:pPr>
              <a:lnSpc>
                <a:spcPct val="110000"/>
              </a:lnSpc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7366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xpansionary fiscal policies draw critic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40" y="643467"/>
            <a:ext cx="4138000" cy="27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/>
          </p:cNvSpPr>
          <p:nvPr/>
        </p:nvSpPr>
        <p:spPr>
          <a:xfrm>
            <a:off x="878305" y="3226462"/>
            <a:ext cx="10266948" cy="29880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402336">
              <a:lnSpc>
                <a:spcPct val="90000"/>
              </a:lnSpc>
              <a:spcAft>
                <a:spcPts val="600"/>
              </a:spcAft>
            </a:pPr>
            <a:r>
              <a:rPr lang="sr-Latn-RS" sz="17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godine 1990te bilo je vreme naglog rasta, pada nezaposlenosti i stabilnih cena, vreme kad je sve išlo kako treba. Do naglog preokreta došlo je ranih 2000., kada su zemlje i njihove ekonomije potresali nagli pad na tržištu deonica, terorizam i rat u Iraku</a:t>
            </a:r>
          </a:p>
          <a:p>
            <a:pPr algn="just" defTabSz="402336">
              <a:lnSpc>
                <a:spcPct val="90000"/>
              </a:lnSpc>
              <a:spcAft>
                <a:spcPts val="600"/>
              </a:spcAft>
            </a:pPr>
            <a:r>
              <a:rPr lang="sr-Latn-RS" sz="17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Makroekonomski neuspesi stavljaju ponekad zemlju, ili čak i ideologije pred pitanje života ili smrti</a:t>
            </a:r>
          </a:p>
          <a:p>
            <a:pPr algn="just" defTabSz="402336">
              <a:lnSpc>
                <a:spcPct val="90000"/>
              </a:lnSpc>
              <a:spcAft>
                <a:spcPts val="600"/>
              </a:spcAft>
            </a:pPr>
            <a:r>
              <a:rPr lang="sr-Latn-RS" sz="17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Komunističke vođe USSR objavili su bili da će ekonomski prestići Zapad. </a:t>
            </a:r>
          </a:p>
          <a:p>
            <a:pPr algn="just" defTabSz="402336">
              <a:lnSpc>
                <a:spcPct val="90000"/>
              </a:lnSpc>
              <a:spcAft>
                <a:spcPts val="600"/>
              </a:spcAft>
            </a:pPr>
            <a:r>
              <a:rPr lang="sr-Latn-RS" sz="17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Istorija je pokazala da se radi o praznom obećanju jer Rusija, zemlja koja je imala ogromna prirodna bogatstva i vojnu moć, nije uspevala jednako uspešno osigurati i visok životni standard građanima i oružje carskoj vojsci. </a:t>
            </a:r>
          </a:p>
          <a:p>
            <a:pPr algn="just" defTabSz="402336">
              <a:lnSpc>
                <a:spcPct val="90000"/>
              </a:lnSpc>
              <a:spcAft>
                <a:spcPts val="600"/>
              </a:spcAft>
            </a:pPr>
            <a:r>
              <a:rPr lang="sr-Latn-RS" sz="17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vremenom su makroekonomski neuspesi doveli do sloma komunističkih režima u SSSR i Istočnoj Evropi, i uverili ljude u nadmoć tržišnih privreda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53759" y="1517589"/>
            <a:ext cx="5372394" cy="823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02336">
              <a:spcAft>
                <a:spcPts val="600"/>
              </a:spcAft>
            </a:pPr>
            <a:r>
              <a:rPr lang="sr-Latn-RS" sz="1584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Tokom Vijetnamskog rata 1960g i energetske krize 1970.g gorući problem bila je stagflacija – kombinacija sporog rasta i rastućih cena koje je Amerikance dovodila do očaja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view: The Great Economists: How Their Ideas Can Help Us Today by Linda  Yueh — what would Keynes do? | Saturday Review | The Ti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6573" b="-1"/>
          <a:stretch/>
        </p:blipFill>
        <p:spPr bwMode="auto">
          <a:xfrm>
            <a:off x="8157374" y="10"/>
            <a:ext cx="4034626" cy="6857990"/>
          </a:xfrm>
          <a:prstGeom prst="rect">
            <a:avLst/>
          </a:prstGeom>
          <a:noFill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995680"/>
            <a:ext cx="6672887" cy="47955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RS" sz="1600" b="1" dirty="0">
                <a:solidFill>
                  <a:srgbClr val="FF0000"/>
                </a:solidFill>
              </a:rPr>
              <a:t>Makroekonomija</a:t>
            </a:r>
            <a:r>
              <a:rPr lang="sr-Latn-RS" sz="1600" dirty="0">
                <a:solidFill>
                  <a:srgbClr val="FF0000"/>
                </a:solidFill>
              </a:rPr>
              <a:t> se pojavljuje 1930.godine kada je John Maynard Keynes pokušavao razumeti ekonomske mehanizme Velike depresije</a:t>
            </a:r>
          </a:p>
          <a:p>
            <a:pPr>
              <a:lnSpc>
                <a:spcPct val="110000"/>
              </a:lnSpc>
            </a:pPr>
            <a:r>
              <a:rPr lang="sr-Latn-RS" sz="1600" dirty="0">
                <a:solidFill>
                  <a:srgbClr val="FF0000"/>
                </a:solidFill>
              </a:rPr>
              <a:t>Nakon II svetskog rata Američki kongres je zbog rastućeg uticaja kejnsijanskih stavova i straha od nove krize, </a:t>
            </a:r>
            <a:r>
              <a:rPr lang="sr-Latn-RS" sz="1600" b="1" u="sng" dirty="0">
                <a:solidFill>
                  <a:srgbClr val="FF0000"/>
                </a:solidFill>
              </a:rPr>
              <a:t>proglasio saveznu odgovornost za makroekonomske rezultate</a:t>
            </a:r>
          </a:p>
          <a:p>
            <a:pPr>
              <a:lnSpc>
                <a:spcPct val="110000"/>
              </a:lnSpc>
            </a:pPr>
            <a:r>
              <a:rPr lang="sr-Latn-RS" sz="1600" dirty="0">
                <a:solidFill>
                  <a:srgbClr val="FF0000"/>
                </a:solidFill>
              </a:rPr>
              <a:t>1946.godine doneo je prelomno Zakon od zapošljavanju u kojem npr stoji</a:t>
            </a:r>
          </a:p>
          <a:p>
            <a:pPr lvl="1">
              <a:lnSpc>
                <a:spcPct val="110000"/>
              </a:lnSpc>
            </a:pPr>
            <a:r>
              <a:rPr lang="sr-Latn-RS" sz="1600" dirty="0">
                <a:solidFill>
                  <a:srgbClr val="FF0000"/>
                </a:solidFill>
              </a:rPr>
              <a:t>Konggres ovim objavljuje da je trajna politika i odgovornost savezne vlade da iskoristi sva raspoloživa sredstva u skladu sa svojim potrebama i obavezama... Rast maksimalne zaposlesnoti, proizvodnje i kupovne oći</a:t>
            </a:r>
          </a:p>
          <a:p>
            <a:pPr>
              <a:lnSpc>
                <a:spcPct val="110000"/>
              </a:lnSpc>
            </a:pPr>
            <a:r>
              <a:rPr lang="sr-Latn-RS" sz="1600" dirty="0">
                <a:solidFill>
                  <a:srgbClr val="FF0000"/>
                </a:solidFill>
              </a:rPr>
              <a:t>KONGRES JE PRVI PUT POJASNIO I POTVRDIO ULOGU VLADE u uticaju na rast proizvodnje. Osiguravanje zaposlesnoti i odžavanje stabilnsoti cena</a:t>
            </a:r>
          </a:p>
        </p:txBody>
      </p:sp>
    </p:spTree>
    <p:extLst>
      <p:ext uri="{BB962C8B-B14F-4D97-AF65-F5344CB8AC3E}">
        <p14:creationId xmlns:p14="http://schemas.microsoft.com/office/powerpoint/2010/main" val="22157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acroeconomics Practice Quiz Questions And Answers - ProProfs Qui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1" r="32054"/>
          <a:stretch/>
        </p:blipFill>
        <p:spPr bwMode="auto">
          <a:xfrm>
            <a:off x="8157374" y="10"/>
            <a:ext cx="4034626" cy="6857990"/>
          </a:xfrm>
          <a:prstGeom prst="rect">
            <a:avLst/>
          </a:prstGeom>
          <a:noFill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u="sng"/>
              <a:t>Od tada do danas, odgovori koje priža makroekonomija jesu odgovori na sledeća pitanja</a:t>
            </a:r>
          </a:p>
          <a:p>
            <a:pPr marL="457200" indent="-457200">
              <a:buAutoNum type="arabicPeriod"/>
            </a:pPr>
            <a:r>
              <a:rPr lang="sr-Latn-RS"/>
              <a:t>Zašto proizvodnja i zaposlenost ponekad padnu i kako se može smanjiti nezaposlenost?</a:t>
            </a:r>
          </a:p>
          <a:p>
            <a:pPr marL="457200" indent="-457200">
              <a:buAutoNum type="arabicPeriod"/>
            </a:pPr>
            <a:r>
              <a:rPr lang="sr-Latn-RS"/>
              <a:t>Koji su izvori infalcije i kako je zadržati pod nadzorom?</a:t>
            </a:r>
          </a:p>
          <a:p>
            <a:pPr marL="457200" indent="-457200">
              <a:buAutoNum type="arabicPeriod"/>
            </a:pPr>
            <a:r>
              <a:rPr lang="sr-Latn-RS"/>
              <a:t>Kako država može povećati svoju stopu privrednosg rasta?</a:t>
            </a:r>
          </a:p>
        </p:txBody>
      </p:sp>
    </p:spTree>
    <p:extLst>
      <p:ext uri="{BB962C8B-B14F-4D97-AF65-F5344CB8AC3E}">
        <p14:creationId xmlns:p14="http://schemas.microsoft.com/office/powerpoint/2010/main" val="25484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: The fight against prices! – TV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2" y="2731692"/>
            <a:ext cx="4383648" cy="37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6" name="Content Placeholder 2">
            <a:extLst>
              <a:ext uri="{FF2B5EF4-FFF2-40B4-BE49-F238E27FC236}">
                <a16:creationId xmlns:a16="http://schemas.microsoft.com/office/drawing/2014/main" id="{A558357E-9F93-AC22-7382-72E0A3A877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87" y="758171"/>
          <a:ext cx="8616418" cy="194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34128" y="3579205"/>
            <a:ext cx="5884406" cy="245662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600" b="1" dirty="0">
                <a:solidFill>
                  <a:schemeClr val="bg1"/>
                </a:solidFill>
              </a:rPr>
              <a:t>INSTRUMENTI MAKROEKONOMIJE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sr-Latn-RS" sz="2600" b="1" dirty="0">
                <a:solidFill>
                  <a:schemeClr val="bg1"/>
                </a:solidFill>
              </a:rPr>
              <a:t>FISKALNA POLITIKA  - kroz državnu potrošnju i oporezivanje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sr-Latn-RS" sz="2600" b="1" dirty="0">
                <a:solidFill>
                  <a:schemeClr val="bg1"/>
                </a:solidFill>
              </a:rPr>
              <a:t>MONETARNA POLITIKA – kontrolisanje ponude novca kako bi se odredile kamatne stope</a:t>
            </a:r>
          </a:p>
        </p:txBody>
      </p:sp>
    </p:spTree>
    <p:extLst>
      <p:ext uri="{BB962C8B-B14F-4D97-AF65-F5344CB8AC3E}">
        <p14:creationId xmlns:p14="http://schemas.microsoft.com/office/powerpoint/2010/main" val="366433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artoon Gallery: 85 'Still unemployed''cartoons – Orange County Regi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r="13808" b="1"/>
          <a:stretch/>
        </p:blipFill>
        <p:spPr bwMode="auto">
          <a:xfrm>
            <a:off x="1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7" name="Picture 922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408" y="1006720"/>
            <a:ext cx="3352128" cy="52416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RS" sz="1600" dirty="0"/>
              <a:t>Krajnji cilj ekonomske aktivnosti jeste osigurati robe i usluge koje stanovništvo želi. </a:t>
            </a:r>
          </a:p>
          <a:p>
            <a:pPr algn="just">
              <a:lnSpc>
                <a:spcPct val="110000"/>
              </a:lnSpc>
            </a:pPr>
            <a:r>
              <a:rPr lang="sr-Latn-RS" sz="1600" b="1" dirty="0"/>
              <a:t>Jer šta ima važnije za jednu ekonomiju do proizvodnje svega što je potrebno da bi ta nacionalna ekonomija mogla da opstane i da se razvija?</a:t>
            </a:r>
          </a:p>
          <a:p>
            <a:pPr>
              <a:lnSpc>
                <a:spcPct val="110000"/>
              </a:lnSpc>
            </a:pPr>
            <a:r>
              <a:rPr lang="sr-Latn-RS" sz="1600" dirty="0"/>
              <a:t>Ono što makroekonomiju čini uzbudljivom jeste svetlo koje baca na svetska zbivanja, od uvođenja evra u Zapadnoj evropi, recesije u Japanu, finansijske krize 2008.godine, ekonomsko političkih kriza po zemljama...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866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Global Gross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9" r="28849"/>
          <a:stretch/>
        </p:blipFill>
        <p:spPr bwMode="auto">
          <a:xfrm>
            <a:off x="8157374" y="10"/>
            <a:ext cx="4034626" cy="685799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0250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720970"/>
            <a:ext cx="6672887" cy="50702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/>
              <a:t>Bruto</a:t>
            </a:r>
            <a:r>
              <a:rPr lang="en-US" sz="1600" dirty="0"/>
              <a:t> </a:t>
            </a:r>
            <a:r>
              <a:rPr lang="en-US" sz="1600" dirty="0" err="1"/>
              <a:t>domaći</a:t>
            </a:r>
            <a:r>
              <a:rPr lang="en-US" sz="1600" dirty="0"/>
              <a:t> </a:t>
            </a:r>
            <a:r>
              <a:rPr lang="en-US" sz="1600" dirty="0" err="1"/>
              <a:t>proizvod</a:t>
            </a:r>
            <a:r>
              <a:rPr lang="sr-Latn-RS" sz="1600" dirty="0"/>
              <a:t> BDP predstavlja najsveobuhvatniju meru ukupne proizvodnje u ekonomji. BDP je mera tržišne vrednosti svih finalnih roba i usluga – od piva, automobila, rock koncerata...- proizvedenih u zemlji u godini dana.</a:t>
            </a:r>
          </a:p>
          <a:p>
            <a:pPr>
              <a:lnSpc>
                <a:spcPct val="110000"/>
              </a:lnSpc>
            </a:pPr>
            <a:r>
              <a:rPr lang="sr-Latn-RS" sz="1600" dirty="0"/>
              <a:t>Dva su načina merenja BDP</a:t>
            </a:r>
          </a:p>
          <a:p>
            <a:pPr lvl="1">
              <a:lnSpc>
                <a:spcPct val="110000"/>
              </a:lnSpc>
            </a:pPr>
            <a:r>
              <a:rPr lang="sr-Latn-RS" sz="1600" dirty="0"/>
              <a:t>Nominalni BDP se meri stvarnim tržišnim cenama</a:t>
            </a:r>
          </a:p>
          <a:p>
            <a:pPr lvl="1">
              <a:lnSpc>
                <a:spcPct val="110000"/>
              </a:lnSpc>
            </a:pPr>
            <a:r>
              <a:rPr lang="sr-Latn-RS" sz="1600" b="1" u="sng" dirty="0"/>
              <a:t>Realni BDP </a:t>
            </a:r>
            <a:r>
              <a:rPr lang="sr-Latn-RS" sz="1600" dirty="0"/>
              <a:t>računa se pomoću konstantnih ili nepromenjenih cena, i on je najpomnije praćena mera proizvodnje, i on predstavlja praćenje pulsa nacionalne ekonomije</a:t>
            </a:r>
          </a:p>
          <a:p>
            <a:pPr lvl="1">
              <a:lnSpc>
                <a:spcPct val="110000"/>
              </a:lnSpc>
            </a:pPr>
            <a:r>
              <a:rPr lang="sr-Latn-RS" sz="1600" dirty="0"/>
              <a:t>Ekonomije, iako ima kratkoročnih kolebanja, beleže uglavnom stabilan dugoročan rast realnog BDP, i poboljšanje životnog standarda. </a:t>
            </a:r>
          </a:p>
          <a:p>
            <a:pPr lvl="1">
              <a:lnSpc>
                <a:spcPct val="110000"/>
              </a:lnSpc>
            </a:pPr>
            <a:r>
              <a:rPr lang="sr-Latn-RS" sz="1600" b="1" u="sng" dirty="0"/>
              <a:t>Potencijalni BDP </a:t>
            </a:r>
            <a:r>
              <a:rPr lang="sr-Latn-RS" sz="1600" dirty="0"/>
              <a:t>je maksimalni održiva visina proizvodnje koju neka nacionalna ekonomija može proizvesti – kad se proizvodi na visini potencijala, na visini iskoristivosti radne snage i kapitala</a:t>
            </a:r>
          </a:p>
        </p:txBody>
      </p:sp>
    </p:spTree>
    <p:extLst>
      <p:ext uri="{BB962C8B-B14F-4D97-AF65-F5344CB8AC3E}">
        <p14:creationId xmlns:p14="http://schemas.microsoft.com/office/powerpoint/2010/main" val="15445759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241</TotalTime>
  <Words>2145</Words>
  <Application>Microsoft Office PowerPoint</Application>
  <PresentationFormat>Widescreen</PresentationFormat>
  <Paragraphs>167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Droplet</vt:lpstr>
      <vt:lpstr>Makroekonomija i njeni instrumenti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Zemlje sa najvišim GDP (2022)</vt:lpstr>
      <vt:lpstr>PowerPoint Presentation</vt:lpstr>
      <vt:lpstr>STRUKTURA bruto domaćeg proizvoda</vt:lpstr>
      <vt:lpstr>Sastav bruto domaćeg proizvoda</vt:lpstr>
      <vt:lpstr>Sastav bruto domaćeg proizvoda</vt:lpstr>
      <vt:lpstr>Sastav bruto domaćeg proizvoda</vt:lpstr>
      <vt:lpstr>„kada ono o čemu govorite možete izmeriti i izraziti brojkama, onda o tome nešto znate. Ne možete li ono o čemu govorite meriti niti izraziti brojkama, vAše je znanje oskudno i nezadovoljavajuće. Možda je to samo početak znanja, ali ste svojim mislima tek zakoračili u nauku“ lord Kelvin</vt:lpstr>
      <vt:lpstr>PowerPoint Presentation</vt:lpstr>
      <vt:lpstr>Bruto domaći proizvod – GDP i GNP</vt:lpstr>
      <vt:lpstr>Bruto domaći proizvod - GDP</vt:lpstr>
      <vt:lpstr>Bruto nacionalni proizvod - GNP</vt:lpstr>
      <vt:lpstr>Bruto nacionalni proizvod - GNP</vt:lpstr>
      <vt:lpstr>TEME PRISTUPNI RAD</vt:lpstr>
      <vt:lpstr>PITANJA ZA ISPIT I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Makroekonomija i njeni instrumenti</dc:title>
  <dc:creator>User</dc:creator>
  <cp:lastModifiedBy>Zorana Mihajlovic</cp:lastModifiedBy>
  <cp:revision>21</cp:revision>
  <dcterms:created xsi:type="dcterms:W3CDTF">2023-02-03T16:28:34Z</dcterms:created>
  <dcterms:modified xsi:type="dcterms:W3CDTF">2024-02-14T13:57:05Z</dcterms:modified>
</cp:coreProperties>
</file>